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handoutMasterIdLst>
    <p:handoutMasterId r:id="rId35"/>
  </p:handoutMasterIdLst>
  <p:sldIdLst>
    <p:sldId id="256" r:id="rId3"/>
    <p:sldId id="421" r:id="rId4"/>
    <p:sldId id="422" r:id="rId5"/>
    <p:sldId id="426" r:id="rId6"/>
    <p:sldId id="424" r:id="rId7"/>
    <p:sldId id="423" r:id="rId8"/>
    <p:sldId id="425" r:id="rId9"/>
    <p:sldId id="355" r:id="rId10"/>
    <p:sldId id="427" r:id="rId11"/>
    <p:sldId id="428" r:id="rId12"/>
    <p:sldId id="369" r:id="rId13"/>
    <p:sldId id="370" r:id="rId14"/>
    <p:sldId id="371" r:id="rId15"/>
    <p:sldId id="376" r:id="rId16"/>
    <p:sldId id="377" r:id="rId17"/>
    <p:sldId id="430" r:id="rId18"/>
    <p:sldId id="429" r:id="rId19"/>
    <p:sldId id="432" r:id="rId20"/>
    <p:sldId id="433" r:id="rId21"/>
    <p:sldId id="434" r:id="rId22"/>
    <p:sldId id="435" r:id="rId23"/>
    <p:sldId id="436" r:id="rId24"/>
    <p:sldId id="437" r:id="rId25"/>
    <p:sldId id="438" r:id="rId26"/>
    <p:sldId id="439" r:id="rId27"/>
    <p:sldId id="440" r:id="rId28"/>
    <p:sldId id="441" r:id="rId29"/>
    <p:sldId id="442" r:id="rId30"/>
    <p:sldId id="443" r:id="rId31"/>
    <p:sldId id="444" r:id="rId32"/>
    <p:sldId id="351" r:id="rId33"/>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80000"/>
    <a:srgbClr val="C5C5C5"/>
    <a:srgbClr val="A40000"/>
    <a:srgbClr val="7E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p:scale>
          <a:sx n="66" d="100"/>
          <a:sy n="66" d="100"/>
        </p:scale>
        <p:origin x="-1296" y="-174"/>
      </p:cViewPr>
      <p:guideLst>
        <p:guide orient="horz" pos="2160"/>
        <p:guide pos="384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8465A0-ECE6-40D9-A870-EDB9351959E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8201357-E51C-4553-A25F-F2B659691D32}">
      <dgm:prSet phldrT="[Text]" custT="1"/>
      <dgm:spPr>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smtClean="0">
              <a:latin typeface="Myanmar3" pitchFamily="18" charset="0"/>
            </a:rPr>
            <a:t>Macro</a:t>
          </a:r>
          <a:endParaRPr lang="en-US" sz="2400" b="1" dirty="0">
            <a:latin typeface="Myanmar3" pitchFamily="18" charset="0"/>
          </a:endParaRPr>
        </a:p>
      </dgm:t>
    </dgm:pt>
    <dgm:pt modelId="{EC4A7592-437F-4458-8D5E-6696B852292D}" type="parTrans" cxnId="{319C2720-277B-46AD-B3E4-2F516C6C62A7}">
      <dgm:prSet/>
      <dgm:spPr/>
      <dgm:t>
        <a:bodyPr/>
        <a:lstStyle/>
        <a:p>
          <a:endParaRPr lang="en-US"/>
        </a:p>
      </dgm:t>
    </dgm:pt>
    <dgm:pt modelId="{1CF05B3C-CCF4-41B2-AC28-4254D2E78A1D}" type="sibTrans" cxnId="{319C2720-277B-46AD-B3E4-2F516C6C62A7}">
      <dgm:prSet/>
      <dgm:spPr/>
      <dgm:t>
        <a:bodyPr/>
        <a:lstStyle/>
        <a:p>
          <a:endParaRPr lang="en-US"/>
        </a:p>
      </dgm:t>
    </dgm:pt>
    <dgm:pt modelId="{24A92E9B-D265-4F63-A961-92731488AC50}">
      <dgm:prSet phldrT="[Text]" custT="1"/>
      <dgm:spPr/>
      <dgm:t>
        <a:bodyPr/>
        <a:lstStyle/>
        <a:p>
          <a:r>
            <a:rPr lang="en-US" sz="2400" dirty="0" smtClean="0">
              <a:latin typeface="Myanmar3" pitchFamily="18" charset="0"/>
            </a:rPr>
            <a:t>Government (infrastructure)</a:t>
          </a:r>
          <a:endParaRPr lang="en-US" sz="2400" dirty="0">
            <a:latin typeface="Myanmar3" pitchFamily="18" charset="0"/>
          </a:endParaRPr>
        </a:p>
      </dgm:t>
    </dgm:pt>
    <dgm:pt modelId="{F786D1BF-19BE-4DA5-A318-681BF43496D7}" type="parTrans" cxnId="{D5084DD0-C63A-4B45-BA0F-2EC695D086CC}">
      <dgm:prSet/>
      <dgm:spPr/>
      <dgm:t>
        <a:bodyPr/>
        <a:lstStyle/>
        <a:p>
          <a:endParaRPr lang="en-US"/>
        </a:p>
      </dgm:t>
    </dgm:pt>
    <dgm:pt modelId="{81D0A861-B71F-4F0D-9C57-E49B2E50FEE4}" type="sibTrans" cxnId="{D5084DD0-C63A-4B45-BA0F-2EC695D086CC}">
      <dgm:prSet/>
      <dgm:spPr/>
      <dgm:t>
        <a:bodyPr/>
        <a:lstStyle/>
        <a:p>
          <a:endParaRPr lang="en-US"/>
        </a:p>
      </dgm:t>
    </dgm:pt>
    <dgm:pt modelId="{9A7DF4E6-26C1-4677-980F-4D1F66D426DD}">
      <dgm:prSet phldrT="[Text]" custT="1"/>
      <dgm:spPr>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err="1" smtClean="0">
              <a:latin typeface="Myanmar3" pitchFamily="18" charset="0"/>
            </a:rPr>
            <a:t>Meso</a:t>
          </a:r>
          <a:endParaRPr lang="en-US" sz="2400" b="1" dirty="0">
            <a:latin typeface="Myanmar3" pitchFamily="18" charset="0"/>
          </a:endParaRPr>
        </a:p>
      </dgm:t>
    </dgm:pt>
    <dgm:pt modelId="{C6337D23-2EE4-4AA6-B000-1378CB09A227}" type="parTrans" cxnId="{EDF6707F-4BFB-4813-949E-6886E2E9CEEA}">
      <dgm:prSet/>
      <dgm:spPr/>
      <dgm:t>
        <a:bodyPr/>
        <a:lstStyle/>
        <a:p>
          <a:endParaRPr lang="en-US"/>
        </a:p>
      </dgm:t>
    </dgm:pt>
    <dgm:pt modelId="{D9CCE6AD-76BD-4469-93AC-B88AD16F94C7}" type="sibTrans" cxnId="{EDF6707F-4BFB-4813-949E-6886E2E9CEEA}">
      <dgm:prSet/>
      <dgm:spPr/>
      <dgm:t>
        <a:bodyPr/>
        <a:lstStyle/>
        <a:p>
          <a:endParaRPr lang="en-US"/>
        </a:p>
      </dgm:t>
    </dgm:pt>
    <dgm:pt modelId="{E874D6A6-CB5B-4C38-98A6-7926DCEB714E}">
      <dgm:prSet phldrT="[Text]" custT="1"/>
      <dgm:spPr/>
      <dgm:t>
        <a:bodyPr/>
        <a:lstStyle/>
        <a:p>
          <a:r>
            <a:rPr lang="en-US" sz="2400" dirty="0" smtClean="0">
              <a:latin typeface="Myanmar3" pitchFamily="18" charset="0"/>
            </a:rPr>
            <a:t>Group/Cooperative (business)</a:t>
          </a:r>
          <a:endParaRPr lang="en-US" sz="2400" dirty="0">
            <a:latin typeface="Myanmar3" pitchFamily="18" charset="0"/>
          </a:endParaRPr>
        </a:p>
      </dgm:t>
    </dgm:pt>
    <dgm:pt modelId="{BC2B9926-F2CD-4190-ABAB-42043290EAE3}" type="parTrans" cxnId="{4C5D76CF-AF25-46AE-A7D4-80E44E3B3B32}">
      <dgm:prSet/>
      <dgm:spPr/>
      <dgm:t>
        <a:bodyPr/>
        <a:lstStyle/>
        <a:p>
          <a:endParaRPr lang="en-US"/>
        </a:p>
      </dgm:t>
    </dgm:pt>
    <dgm:pt modelId="{B40D1EE1-8AC7-4BD2-8623-AC84BA3CBE8A}" type="sibTrans" cxnId="{4C5D76CF-AF25-46AE-A7D4-80E44E3B3B32}">
      <dgm:prSet/>
      <dgm:spPr/>
      <dgm:t>
        <a:bodyPr/>
        <a:lstStyle/>
        <a:p>
          <a:endParaRPr lang="en-US"/>
        </a:p>
      </dgm:t>
    </dgm:pt>
    <dgm:pt modelId="{414B2F84-CD3F-40C0-964E-11A3B9777FBA}">
      <dgm:prSet phldrT="[Text]"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smtClean="0">
              <a:latin typeface="Myanmar3" pitchFamily="18" charset="0"/>
            </a:rPr>
            <a:t>Micro</a:t>
          </a:r>
          <a:endParaRPr lang="en-US" sz="2400" b="1" dirty="0">
            <a:latin typeface="Myanmar3" pitchFamily="18" charset="0"/>
          </a:endParaRPr>
        </a:p>
      </dgm:t>
    </dgm:pt>
    <dgm:pt modelId="{C40382AC-4B4B-4C1B-B850-AB7A9BCEF3FB}" type="parTrans" cxnId="{E3774A88-6E85-47D0-B238-58F422C82B4B}">
      <dgm:prSet/>
      <dgm:spPr/>
      <dgm:t>
        <a:bodyPr/>
        <a:lstStyle/>
        <a:p>
          <a:endParaRPr lang="en-US"/>
        </a:p>
      </dgm:t>
    </dgm:pt>
    <dgm:pt modelId="{6314CD95-D34C-4152-9031-6C1A529C5887}" type="sibTrans" cxnId="{E3774A88-6E85-47D0-B238-58F422C82B4B}">
      <dgm:prSet/>
      <dgm:spPr/>
      <dgm:t>
        <a:bodyPr/>
        <a:lstStyle/>
        <a:p>
          <a:endParaRPr lang="en-US"/>
        </a:p>
      </dgm:t>
    </dgm:pt>
    <dgm:pt modelId="{057E5E21-DE80-499D-AC57-1ED5ACFDB66A}">
      <dgm:prSet phldrT="[Text]" custT="1"/>
      <dgm:spPr/>
      <dgm:t>
        <a:bodyPr/>
        <a:lstStyle/>
        <a:p>
          <a:r>
            <a:rPr lang="en-US" sz="2400" dirty="0" smtClean="0">
              <a:latin typeface="Myanmar3" pitchFamily="18" charset="0"/>
            </a:rPr>
            <a:t>Household         (business)</a:t>
          </a:r>
          <a:endParaRPr lang="en-US" sz="2400" dirty="0">
            <a:latin typeface="Myanmar3" pitchFamily="18" charset="0"/>
          </a:endParaRPr>
        </a:p>
      </dgm:t>
    </dgm:pt>
    <dgm:pt modelId="{4D177F28-77B1-452F-BAEA-73F44708B370}" type="parTrans" cxnId="{08A973F1-F357-4744-BEC6-E711787DFCBC}">
      <dgm:prSet/>
      <dgm:spPr/>
      <dgm:t>
        <a:bodyPr/>
        <a:lstStyle/>
        <a:p>
          <a:endParaRPr lang="en-US"/>
        </a:p>
      </dgm:t>
    </dgm:pt>
    <dgm:pt modelId="{6A62DC22-99AC-4811-A336-909842CC2D0F}" type="sibTrans" cxnId="{08A973F1-F357-4744-BEC6-E711787DFCBC}">
      <dgm:prSet/>
      <dgm:spPr/>
      <dgm:t>
        <a:bodyPr/>
        <a:lstStyle/>
        <a:p>
          <a:endParaRPr lang="en-US"/>
        </a:p>
      </dgm:t>
    </dgm:pt>
    <dgm:pt modelId="{11A14B3E-F8C4-40AF-BD1E-DFEAB9AEBCF5}" type="pres">
      <dgm:prSet presAssocID="{D38465A0-ECE6-40D9-A870-EDB9351959E3}" presName="linearFlow" presStyleCnt="0">
        <dgm:presLayoutVars>
          <dgm:dir/>
          <dgm:animLvl val="lvl"/>
          <dgm:resizeHandles val="exact"/>
        </dgm:presLayoutVars>
      </dgm:prSet>
      <dgm:spPr/>
      <dgm:t>
        <a:bodyPr/>
        <a:lstStyle/>
        <a:p>
          <a:endParaRPr lang="en-US"/>
        </a:p>
      </dgm:t>
    </dgm:pt>
    <dgm:pt modelId="{A9A82E19-1257-4688-9907-399CF34F5800}" type="pres">
      <dgm:prSet presAssocID="{18201357-E51C-4553-A25F-F2B659691D32}" presName="composite" presStyleCnt="0"/>
      <dgm:spPr/>
    </dgm:pt>
    <dgm:pt modelId="{5A38C704-E4F8-413C-BC5A-6F7B3B9EA0E0}" type="pres">
      <dgm:prSet presAssocID="{18201357-E51C-4553-A25F-F2B659691D32}" presName="parentText" presStyleLbl="alignNode1" presStyleIdx="0" presStyleCnt="3">
        <dgm:presLayoutVars>
          <dgm:chMax val="1"/>
          <dgm:bulletEnabled val="1"/>
        </dgm:presLayoutVars>
      </dgm:prSet>
      <dgm:spPr/>
      <dgm:t>
        <a:bodyPr/>
        <a:lstStyle/>
        <a:p>
          <a:endParaRPr lang="en-US"/>
        </a:p>
      </dgm:t>
    </dgm:pt>
    <dgm:pt modelId="{B8B69307-B63E-4AC7-AE75-8FA8AC903241}" type="pres">
      <dgm:prSet presAssocID="{18201357-E51C-4553-A25F-F2B659691D32}" presName="descendantText" presStyleLbl="alignAcc1" presStyleIdx="0" presStyleCnt="3" custLinFactNeighborX="475">
        <dgm:presLayoutVars>
          <dgm:bulletEnabled val="1"/>
        </dgm:presLayoutVars>
      </dgm:prSet>
      <dgm:spPr/>
      <dgm:t>
        <a:bodyPr/>
        <a:lstStyle/>
        <a:p>
          <a:endParaRPr lang="en-US"/>
        </a:p>
      </dgm:t>
    </dgm:pt>
    <dgm:pt modelId="{E27472BD-12EC-43C4-8D43-534020F18F80}" type="pres">
      <dgm:prSet presAssocID="{1CF05B3C-CCF4-41B2-AC28-4254D2E78A1D}" presName="sp" presStyleCnt="0"/>
      <dgm:spPr/>
    </dgm:pt>
    <dgm:pt modelId="{69194C45-427A-494F-9D88-97F73DBFDBE3}" type="pres">
      <dgm:prSet presAssocID="{9A7DF4E6-26C1-4677-980F-4D1F66D426DD}" presName="composite" presStyleCnt="0"/>
      <dgm:spPr/>
    </dgm:pt>
    <dgm:pt modelId="{C8C797E2-61F2-4E3A-AFF4-7F7818B3C977}" type="pres">
      <dgm:prSet presAssocID="{9A7DF4E6-26C1-4677-980F-4D1F66D426DD}" presName="parentText" presStyleLbl="alignNode1" presStyleIdx="1" presStyleCnt="3">
        <dgm:presLayoutVars>
          <dgm:chMax val="1"/>
          <dgm:bulletEnabled val="1"/>
        </dgm:presLayoutVars>
      </dgm:prSet>
      <dgm:spPr/>
      <dgm:t>
        <a:bodyPr/>
        <a:lstStyle/>
        <a:p>
          <a:endParaRPr lang="en-US"/>
        </a:p>
      </dgm:t>
    </dgm:pt>
    <dgm:pt modelId="{E8FDD82B-5507-494D-9EA6-24CB663B8AE9}" type="pres">
      <dgm:prSet presAssocID="{9A7DF4E6-26C1-4677-980F-4D1F66D426DD}" presName="descendantText" presStyleLbl="alignAcc1" presStyleIdx="1" presStyleCnt="3" custLinFactNeighborX="475">
        <dgm:presLayoutVars>
          <dgm:bulletEnabled val="1"/>
        </dgm:presLayoutVars>
      </dgm:prSet>
      <dgm:spPr/>
      <dgm:t>
        <a:bodyPr/>
        <a:lstStyle/>
        <a:p>
          <a:endParaRPr lang="en-US"/>
        </a:p>
      </dgm:t>
    </dgm:pt>
    <dgm:pt modelId="{9D4CD0E4-DA15-4FE8-B6AC-1EBF57286206}" type="pres">
      <dgm:prSet presAssocID="{D9CCE6AD-76BD-4469-93AC-B88AD16F94C7}" presName="sp" presStyleCnt="0"/>
      <dgm:spPr/>
    </dgm:pt>
    <dgm:pt modelId="{8A1E30B1-67F1-4D4C-9C1B-5F9025C61EFC}" type="pres">
      <dgm:prSet presAssocID="{414B2F84-CD3F-40C0-964E-11A3B9777FBA}" presName="composite" presStyleCnt="0"/>
      <dgm:spPr/>
    </dgm:pt>
    <dgm:pt modelId="{6CF41398-C0A1-413B-BA2E-40F64480A795}" type="pres">
      <dgm:prSet presAssocID="{414B2F84-CD3F-40C0-964E-11A3B9777FBA}" presName="parentText" presStyleLbl="alignNode1" presStyleIdx="2" presStyleCnt="3">
        <dgm:presLayoutVars>
          <dgm:chMax val="1"/>
          <dgm:bulletEnabled val="1"/>
        </dgm:presLayoutVars>
      </dgm:prSet>
      <dgm:spPr/>
      <dgm:t>
        <a:bodyPr/>
        <a:lstStyle/>
        <a:p>
          <a:endParaRPr lang="en-US"/>
        </a:p>
      </dgm:t>
    </dgm:pt>
    <dgm:pt modelId="{26C3C4B2-7E99-4C58-BDB4-6A5B3D59BBB9}" type="pres">
      <dgm:prSet presAssocID="{414B2F84-CD3F-40C0-964E-11A3B9777FBA}" presName="descendantText" presStyleLbl="alignAcc1" presStyleIdx="2" presStyleCnt="3">
        <dgm:presLayoutVars>
          <dgm:bulletEnabled val="1"/>
        </dgm:presLayoutVars>
      </dgm:prSet>
      <dgm:spPr/>
      <dgm:t>
        <a:bodyPr/>
        <a:lstStyle/>
        <a:p>
          <a:endParaRPr lang="en-US"/>
        </a:p>
      </dgm:t>
    </dgm:pt>
  </dgm:ptLst>
  <dgm:cxnLst>
    <dgm:cxn modelId="{4C5D76CF-AF25-46AE-A7D4-80E44E3B3B32}" srcId="{9A7DF4E6-26C1-4677-980F-4D1F66D426DD}" destId="{E874D6A6-CB5B-4C38-98A6-7926DCEB714E}" srcOrd="0" destOrd="0" parTransId="{BC2B9926-F2CD-4190-ABAB-42043290EAE3}" sibTransId="{B40D1EE1-8AC7-4BD2-8623-AC84BA3CBE8A}"/>
    <dgm:cxn modelId="{08A973F1-F357-4744-BEC6-E711787DFCBC}" srcId="{414B2F84-CD3F-40C0-964E-11A3B9777FBA}" destId="{057E5E21-DE80-499D-AC57-1ED5ACFDB66A}" srcOrd="0" destOrd="0" parTransId="{4D177F28-77B1-452F-BAEA-73F44708B370}" sibTransId="{6A62DC22-99AC-4811-A336-909842CC2D0F}"/>
    <dgm:cxn modelId="{CB1960AB-465A-4F6E-9DF4-4CB8C11C0786}" type="presOf" srcId="{24A92E9B-D265-4F63-A961-92731488AC50}" destId="{B8B69307-B63E-4AC7-AE75-8FA8AC903241}" srcOrd="0" destOrd="0" presId="urn:microsoft.com/office/officeart/2005/8/layout/chevron2"/>
    <dgm:cxn modelId="{319C2720-277B-46AD-B3E4-2F516C6C62A7}" srcId="{D38465A0-ECE6-40D9-A870-EDB9351959E3}" destId="{18201357-E51C-4553-A25F-F2B659691D32}" srcOrd="0" destOrd="0" parTransId="{EC4A7592-437F-4458-8D5E-6696B852292D}" sibTransId="{1CF05B3C-CCF4-41B2-AC28-4254D2E78A1D}"/>
    <dgm:cxn modelId="{449EF01A-2F35-4262-A71F-751790FFBF2E}" type="presOf" srcId="{E874D6A6-CB5B-4C38-98A6-7926DCEB714E}" destId="{E8FDD82B-5507-494D-9EA6-24CB663B8AE9}" srcOrd="0" destOrd="0" presId="urn:microsoft.com/office/officeart/2005/8/layout/chevron2"/>
    <dgm:cxn modelId="{6C300448-14D7-4348-AAA8-F6C1AEEC935A}" type="presOf" srcId="{414B2F84-CD3F-40C0-964E-11A3B9777FBA}" destId="{6CF41398-C0A1-413B-BA2E-40F64480A795}" srcOrd="0" destOrd="0" presId="urn:microsoft.com/office/officeart/2005/8/layout/chevron2"/>
    <dgm:cxn modelId="{D5084DD0-C63A-4B45-BA0F-2EC695D086CC}" srcId="{18201357-E51C-4553-A25F-F2B659691D32}" destId="{24A92E9B-D265-4F63-A961-92731488AC50}" srcOrd="0" destOrd="0" parTransId="{F786D1BF-19BE-4DA5-A318-681BF43496D7}" sibTransId="{81D0A861-B71F-4F0D-9C57-E49B2E50FEE4}"/>
    <dgm:cxn modelId="{AE9C02B7-7FF6-4077-9131-760F6E2399EE}" type="presOf" srcId="{057E5E21-DE80-499D-AC57-1ED5ACFDB66A}" destId="{26C3C4B2-7E99-4C58-BDB4-6A5B3D59BBB9}" srcOrd="0" destOrd="0" presId="urn:microsoft.com/office/officeart/2005/8/layout/chevron2"/>
    <dgm:cxn modelId="{EDF6707F-4BFB-4813-949E-6886E2E9CEEA}" srcId="{D38465A0-ECE6-40D9-A870-EDB9351959E3}" destId="{9A7DF4E6-26C1-4677-980F-4D1F66D426DD}" srcOrd="1" destOrd="0" parTransId="{C6337D23-2EE4-4AA6-B000-1378CB09A227}" sibTransId="{D9CCE6AD-76BD-4469-93AC-B88AD16F94C7}"/>
    <dgm:cxn modelId="{E3774A88-6E85-47D0-B238-58F422C82B4B}" srcId="{D38465A0-ECE6-40D9-A870-EDB9351959E3}" destId="{414B2F84-CD3F-40C0-964E-11A3B9777FBA}" srcOrd="2" destOrd="0" parTransId="{C40382AC-4B4B-4C1B-B850-AB7A9BCEF3FB}" sibTransId="{6314CD95-D34C-4152-9031-6C1A529C5887}"/>
    <dgm:cxn modelId="{D5EFCEBF-8B8F-48F3-8E7A-575477ABE41A}" type="presOf" srcId="{18201357-E51C-4553-A25F-F2B659691D32}" destId="{5A38C704-E4F8-413C-BC5A-6F7B3B9EA0E0}" srcOrd="0" destOrd="0" presId="urn:microsoft.com/office/officeart/2005/8/layout/chevron2"/>
    <dgm:cxn modelId="{F5E300D6-9EA8-4610-8EFF-296F3760ACF8}" type="presOf" srcId="{9A7DF4E6-26C1-4677-980F-4D1F66D426DD}" destId="{C8C797E2-61F2-4E3A-AFF4-7F7818B3C977}" srcOrd="0" destOrd="0" presId="urn:microsoft.com/office/officeart/2005/8/layout/chevron2"/>
    <dgm:cxn modelId="{6F602955-BDB9-4C89-BE48-9AE5F4909B51}" type="presOf" srcId="{D38465A0-ECE6-40D9-A870-EDB9351959E3}" destId="{11A14B3E-F8C4-40AF-BD1E-DFEAB9AEBCF5}" srcOrd="0" destOrd="0" presId="urn:microsoft.com/office/officeart/2005/8/layout/chevron2"/>
    <dgm:cxn modelId="{16109C7E-3AA8-40B0-B9B1-873787DE57FB}" type="presParOf" srcId="{11A14B3E-F8C4-40AF-BD1E-DFEAB9AEBCF5}" destId="{A9A82E19-1257-4688-9907-399CF34F5800}" srcOrd="0" destOrd="0" presId="urn:microsoft.com/office/officeart/2005/8/layout/chevron2"/>
    <dgm:cxn modelId="{9D61BE40-7EC9-4F8D-AE2A-D4565B603B63}" type="presParOf" srcId="{A9A82E19-1257-4688-9907-399CF34F5800}" destId="{5A38C704-E4F8-413C-BC5A-6F7B3B9EA0E0}" srcOrd="0" destOrd="0" presId="urn:microsoft.com/office/officeart/2005/8/layout/chevron2"/>
    <dgm:cxn modelId="{3F98A7C3-79FA-4573-942F-45919AFB3B22}" type="presParOf" srcId="{A9A82E19-1257-4688-9907-399CF34F5800}" destId="{B8B69307-B63E-4AC7-AE75-8FA8AC903241}" srcOrd="1" destOrd="0" presId="urn:microsoft.com/office/officeart/2005/8/layout/chevron2"/>
    <dgm:cxn modelId="{CB0B19CD-B944-4FC5-9743-F1986D704709}" type="presParOf" srcId="{11A14B3E-F8C4-40AF-BD1E-DFEAB9AEBCF5}" destId="{E27472BD-12EC-43C4-8D43-534020F18F80}" srcOrd="1" destOrd="0" presId="urn:microsoft.com/office/officeart/2005/8/layout/chevron2"/>
    <dgm:cxn modelId="{AF4F0413-75C7-4593-9DFD-6A8F6AA35D63}" type="presParOf" srcId="{11A14B3E-F8C4-40AF-BD1E-DFEAB9AEBCF5}" destId="{69194C45-427A-494F-9D88-97F73DBFDBE3}" srcOrd="2" destOrd="0" presId="urn:microsoft.com/office/officeart/2005/8/layout/chevron2"/>
    <dgm:cxn modelId="{4F429B43-F246-499A-8614-FB8E4A448F64}" type="presParOf" srcId="{69194C45-427A-494F-9D88-97F73DBFDBE3}" destId="{C8C797E2-61F2-4E3A-AFF4-7F7818B3C977}" srcOrd="0" destOrd="0" presId="urn:microsoft.com/office/officeart/2005/8/layout/chevron2"/>
    <dgm:cxn modelId="{058476A6-1315-40EE-BAC6-85825DA2A137}" type="presParOf" srcId="{69194C45-427A-494F-9D88-97F73DBFDBE3}" destId="{E8FDD82B-5507-494D-9EA6-24CB663B8AE9}" srcOrd="1" destOrd="0" presId="urn:microsoft.com/office/officeart/2005/8/layout/chevron2"/>
    <dgm:cxn modelId="{6E1EB953-08DC-45AD-9F52-049325E65074}" type="presParOf" srcId="{11A14B3E-F8C4-40AF-BD1E-DFEAB9AEBCF5}" destId="{9D4CD0E4-DA15-4FE8-B6AC-1EBF57286206}" srcOrd="3" destOrd="0" presId="urn:microsoft.com/office/officeart/2005/8/layout/chevron2"/>
    <dgm:cxn modelId="{FB8AC222-FF10-4C3D-BCFE-9CAA688821DB}" type="presParOf" srcId="{11A14B3E-F8C4-40AF-BD1E-DFEAB9AEBCF5}" destId="{8A1E30B1-67F1-4D4C-9C1B-5F9025C61EFC}" srcOrd="4" destOrd="0" presId="urn:microsoft.com/office/officeart/2005/8/layout/chevron2"/>
    <dgm:cxn modelId="{AF4D5425-EC94-4C65-9454-85B454DD0081}" type="presParOf" srcId="{8A1E30B1-67F1-4D4C-9C1B-5F9025C61EFC}" destId="{6CF41398-C0A1-413B-BA2E-40F64480A795}" srcOrd="0" destOrd="0" presId="urn:microsoft.com/office/officeart/2005/8/layout/chevron2"/>
    <dgm:cxn modelId="{81168AEE-8E80-43DE-9075-E519DE9A724D}" type="presParOf" srcId="{8A1E30B1-67F1-4D4C-9C1B-5F9025C61EFC}" destId="{26C3C4B2-7E99-4C58-BDB4-6A5B3D59BBB9}"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38C704-E4F8-413C-BC5A-6F7B3B9EA0E0}">
      <dsp:nvSpPr>
        <dsp:cNvPr id="0" name=""/>
        <dsp:cNvSpPr/>
      </dsp:nvSpPr>
      <dsp:spPr>
        <a:xfrm rot="5400000">
          <a:off x="-204264" y="207659"/>
          <a:ext cx="1361766" cy="953236"/>
        </a:xfrm>
        <a:prstGeom prst="chevron">
          <a:avLst/>
        </a:prstGeom>
        <a:solidFill>
          <a:schemeClr val="accent2">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Myanmar3" pitchFamily="18" charset="0"/>
            </a:rPr>
            <a:t>Macro</a:t>
          </a:r>
          <a:endParaRPr lang="en-US" sz="2400" b="1" kern="1200" dirty="0">
            <a:latin typeface="Myanmar3" pitchFamily="18" charset="0"/>
          </a:endParaRPr>
        </a:p>
      </dsp:txBody>
      <dsp:txXfrm rot="5400000">
        <a:off x="-204264" y="207659"/>
        <a:ext cx="1361766" cy="953236"/>
      </dsp:txXfrm>
    </dsp:sp>
    <dsp:sp modelId="{B8B69307-B63E-4AC7-AE75-8FA8AC903241}">
      <dsp:nvSpPr>
        <dsp:cNvPr id="0" name=""/>
        <dsp:cNvSpPr/>
      </dsp:nvSpPr>
      <dsp:spPr>
        <a:xfrm rot="5400000">
          <a:off x="2039069" y="-1082438"/>
          <a:ext cx="885613" cy="30572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Myanmar3" pitchFamily="18" charset="0"/>
            </a:rPr>
            <a:t>Government (infrastructure)</a:t>
          </a:r>
          <a:endParaRPr lang="en-US" sz="2400" kern="1200" dirty="0">
            <a:latin typeface="Myanmar3" pitchFamily="18" charset="0"/>
          </a:endParaRPr>
        </a:p>
      </dsp:txBody>
      <dsp:txXfrm rot="5400000">
        <a:off x="2039069" y="-1082438"/>
        <a:ext cx="885613" cy="3057279"/>
      </dsp:txXfrm>
    </dsp:sp>
    <dsp:sp modelId="{C8C797E2-61F2-4E3A-AFF4-7F7818B3C977}">
      <dsp:nvSpPr>
        <dsp:cNvPr id="0" name=""/>
        <dsp:cNvSpPr/>
      </dsp:nvSpPr>
      <dsp:spPr>
        <a:xfrm rot="5400000">
          <a:off x="-204264" y="1372138"/>
          <a:ext cx="1361766" cy="953236"/>
        </a:xfrm>
        <a:prstGeom prst="chevron">
          <a:avLst/>
        </a:prstGeom>
        <a:solidFill>
          <a:srgbClr val="00B05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smtClean="0">
              <a:latin typeface="Myanmar3" pitchFamily="18" charset="0"/>
            </a:rPr>
            <a:t>Meso</a:t>
          </a:r>
          <a:endParaRPr lang="en-US" sz="2400" b="1" kern="1200" dirty="0">
            <a:latin typeface="Myanmar3" pitchFamily="18" charset="0"/>
          </a:endParaRPr>
        </a:p>
      </dsp:txBody>
      <dsp:txXfrm rot="5400000">
        <a:off x="-204264" y="1372138"/>
        <a:ext cx="1361766" cy="953236"/>
      </dsp:txXfrm>
    </dsp:sp>
    <dsp:sp modelId="{E8FDD82B-5507-494D-9EA6-24CB663B8AE9}">
      <dsp:nvSpPr>
        <dsp:cNvPr id="0" name=""/>
        <dsp:cNvSpPr/>
      </dsp:nvSpPr>
      <dsp:spPr>
        <a:xfrm rot="5400000">
          <a:off x="2039302" y="81808"/>
          <a:ext cx="885147" cy="30572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Myanmar3" pitchFamily="18" charset="0"/>
            </a:rPr>
            <a:t>Group/Cooperative (business)</a:t>
          </a:r>
          <a:endParaRPr lang="en-US" sz="2400" kern="1200" dirty="0">
            <a:latin typeface="Myanmar3" pitchFamily="18" charset="0"/>
          </a:endParaRPr>
        </a:p>
      </dsp:txBody>
      <dsp:txXfrm rot="5400000">
        <a:off x="2039302" y="81808"/>
        <a:ext cx="885147" cy="3057279"/>
      </dsp:txXfrm>
    </dsp:sp>
    <dsp:sp modelId="{6CF41398-C0A1-413B-BA2E-40F64480A795}">
      <dsp:nvSpPr>
        <dsp:cNvPr id="0" name=""/>
        <dsp:cNvSpPr/>
      </dsp:nvSpPr>
      <dsp:spPr>
        <a:xfrm rot="5400000">
          <a:off x="-204264" y="2536618"/>
          <a:ext cx="1361766" cy="953236"/>
        </a:xfrm>
        <a:prstGeom prst="chevron">
          <a:avLst/>
        </a:prstGeom>
        <a:solidFill>
          <a:srgbClr val="FFC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Myanmar3" pitchFamily="18" charset="0"/>
            </a:rPr>
            <a:t>Micro</a:t>
          </a:r>
          <a:endParaRPr lang="en-US" sz="2400" b="1" kern="1200" dirty="0">
            <a:latin typeface="Myanmar3" pitchFamily="18" charset="0"/>
          </a:endParaRPr>
        </a:p>
      </dsp:txBody>
      <dsp:txXfrm rot="5400000">
        <a:off x="-204264" y="2536618"/>
        <a:ext cx="1361766" cy="953236"/>
      </dsp:txXfrm>
    </dsp:sp>
    <dsp:sp modelId="{26C3C4B2-7E99-4C58-BDB4-6A5B3D59BBB9}">
      <dsp:nvSpPr>
        <dsp:cNvPr id="0" name=""/>
        <dsp:cNvSpPr/>
      </dsp:nvSpPr>
      <dsp:spPr>
        <a:xfrm rot="5400000">
          <a:off x="2039302" y="1246287"/>
          <a:ext cx="885147" cy="30572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Myanmar3" pitchFamily="18" charset="0"/>
            </a:rPr>
            <a:t>Household         (business)</a:t>
          </a:r>
          <a:endParaRPr lang="en-US" sz="2400" kern="1200" dirty="0">
            <a:latin typeface="Myanmar3" pitchFamily="18" charset="0"/>
          </a:endParaRPr>
        </a:p>
      </dsp:txBody>
      <dsp:txXfrm rot="5400000">
        <a:off x="2039302" y="1246287"/>
        <a:ext cx="885147" cy="30572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219B8576-D36F-4B56-B236-13E22A91618E}" type="datetimeFigureOut">
              <a:rPr lang="en-US" smtClean="0"/>
              <a:pPr/>
              <a:t>11/1/2016</a:t>
            </a:fld>
            <a:endParaRPr lang="en-US"/>
          </a:p>
        </p:txBody>
      </p:sp>
      <p:sp>
        <p:nvSpPr>
          <p:cNvPr id="4" name="Footer Placeholder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D6C7D060-9099-4552-86E9-57F4135A9C4F}" type="slidenum">
              <a:rPr lang="en-US" smtClean="0"/>
              <a:pPr/>
              <a:t>‹#›</a:t>
            </a:fld>
            <a:endParaRPr lang="en-US"/>
          </a:p>
        </p:txBody>
      </p:sp>
    </p:spTree>
    <p:extLst>
      <p:ext uri="{BB962C8B-B14F-4D97-AF65-F5344CB8AC3E}">
        <p14:creationId xmlns:p14="http://schemas.microsoft.com/office/powerpoint/2010/main" xmlns="" val="3383172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A3E6EB62-E4E4-4017-ADCF-A4AD5689BAF0}" type="datetimeFigureOut">
              <a:rPr lang="en-US" smtClean="0"/>
              <a:pPr/>
              <a:t>11/1/2016</a:t>
            </a:fld>
            <a:endParaRPr lang="en-US"/>
          </a:p>
        </p:txBody>
      </p:sp>
      <p:sp>
        <p:nvSpPr>
          <p:cNvPr id="4" name="Slide Image Placeholder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83DD7378-C30A-43EA-BDE1-9CF9313BA6C7}" type="slidenum">
              <a:rPr lang="en-US" smtClean="0"/>
              <a:pPr/>
              <a:t>‹#›</a:t>
            </a:fld>
            <a:endParaRPr lang="en-US"/>
          </a:p>
        </p:txBody>
      </p:sp>
    </p:spTree>
    <p:extLst>
      <p:ext uri="{BB962C8B-B14F-4D97-AF65-F5344CB8AC3E}">
        <p14:creationId xmlns:p14="http://schemas.microsoft.com/office/powerpoint/2010/main" xmlns="" val="192445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different definitions of resilience, but mostly it refers to the ability to ‘bounce back’ after some stress or crisis. Thus resilience can be applied to people, to communities, to households, to systems, and to infrastructure.</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pPr/>
              <a:t>4</a:t>
            </a:fld>
            <a:endParaRPr lang="en-US"/>
          </a:p>
        </p:txBody>
      </p:sp>
    </p:spTree>
    <p:extLst>
      <p:ext uri="{BB962C8B-B14F-4D97-AF65-F5344CB8AC3E}">
        <p14:creationId xmlns:p14="http://schemas.microsoft.com/office/powerpoint/2010/main" xmlns="" val="371697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Firstly, what factors influence</a:t>
            </a:r>
            <a:r>
              <a:rPr lang="en-US" baseline="0" dirty="0" smtClean="0"/>
              <a:t> resilience in rural communities? When we consider issues like remote access, we can see that although the most rural communities have the lowest resilience, there is also lower resilience in villages which are close to towns, in what are called </a:t>
            </a:r>
            <a:r>
              <a:rPr lang="en-US" baseline="0" dirty="0" err="1" smtClean="0"/>
              <a:t>peri</a:t>
            </a:r>
            <a:r>
              <a:rPr lang="en-US" baseline="0" dirty="0" smtClean="0"/>
              <a:t>-urban areas. Here, remoteness is measured by three things: distance, time taken to travel and cost to travel to nearest town. This suggests that although remote status is linked to resilience, it is more complex. </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pPr/>
              <a:t>24</a:t>
            </a:fld>
            <a:endParaRPr lang="en-US"/>
          </a:p>
        </p:txBody>
      </p:sp>
    </p:spTree>
    <p:extLst>
      <p:ext uri="{BB962C8B-B14F-4D97-AF65-F5344CB8AC3E}">
        <p14:creationId xmlns:p14="http://schemas.microsoft.com/office/powerpoint/2010/main" xmlns="" val="1518179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Firstly, what factors influence</a:t>
            </a:r>
            <a:r>
              <a:rPr lang="en-US" baseline="0" dirty="0" smtClean="0"/>
              <a:t> resilience in rural communities? When we consider issues like remote access, we can see that although the most rural communities have the lowest resilience, there is also lower resilience in villages which are close to towns, in what are called </a:t>
            </a:r>
            <a:r>
              <a:rPr lang="en-US" baseline="0" dirty="0" err="1" smtClean="0"/>
              <a:t>peri</a:t>
            </a:r>
            <a:r>
              <a:rPr lang="en-US" baseline="0" dirty="0" smtClean="0"/>
              <a:t>-urban areas. Here, remoteness is measured by three things: distance, time taken to travel and cost to travel to nearest town. This suggests that although remote status is linked to resilience, it is more complex. </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pPr/>
              <a:t>25</a:t>
            </a:fld>
            <a:endParaRPr lang="en-US"/>
          </a:p>
        </p:txBody>
      </p:sp>
    </p:spTree>
    <p:extLst>
      <p:ext uri="{BB962C8B-B14F-4D97-AF65-F5344CB8AC3E}">
        <p14:creationId xmlns:p14="http://schemas.microsoft.com/office/powerpoint/2010/main" xmlns="" val="1518179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Firstly, what factors influence</a:t>
            </a:r>
            <a:r>
              <a:rPr lang="en-US" baseline="0" dirty="0" smtClean="0"/>
              <a:t> resilience in rural communities? When we consider issues like remote access, we can see that although the most rural communities have the lowest resilience, there is also lower resilience in villages which are close to towns, in what are called </a:t>
            </a:r>
            <a:r>
              <a:rPr lang="en-US" baseline="0" dirty="0" err="1" smtClean="0"/>
              <a:t>peri</a:t>
            </a:r>
            <a:r>
              <a:rPr lang="en-US" baseline="0" dirty="0" smtClean="0"/>
              <a:t>-urban areas. Here, remoteness is measured by three things: distance, time taken to travel and cost to travel to nearest town. This suggests that although remote status is linked to resilience, it is more complex. </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pPr/>
              <a:t>26</a:t>
            </a:fld>
            <a:endParaRPr lang="en-US"/>
          </a:p>
        </p:txBody>
      </p:sp>
    </p:spTree>
    <p:extLst>
      <p:ext uri="{BB962C8B-B14F-4D97-AF65-F5344CB8AC3E}">
        <p14:creationId xmlns:p14="http://schemas.microsoft.com/office/powerpoint/2010/main" xmlns="" val="1518179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a:t>
            </a:r>
            <a:r>
              <a:rPr lang="en-US" baseline="0" dirty="0" smtClean="0"/>
              <a:t> 2 years, DRD has undertaken two major research projects on rural development. The first one was a survey of 22,000 households in rural areas in all States and Regions, focusing on poverty and vulnerability. The second was a case-control study of Mya Sein </a:t>
            </a:r>
            <a:r>
              <a:rPr lang="en-US" baseline="0" dirty="0" err="1" smtClean="0"/>
              <a:t>Yaung</a:t>
            </a:r>
            <a:r>
              <a:rPr lang="en-US" baseline="0" dirty="0" smtClean="0"/>
              <a:t> village project areas, covering 10,000 households, These were undertaken together with SPPRG and EcoDev. The main findings presented today are based on analysis of data from </a:t>
            </a:r>
            <a:r>
              <a:rPr lang="en-US" baseline="0" dirty="0" err="1" smtClean="0"/>
              <a:t>tehse</a:t>
            </a:r>
            <a:r>
              <a:rPr lang="en-US" baseline="0" dirty="0" smtClean="0"/>
              <a:t> two studies. </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pPr/>
              <a:t>27</a:t>
            </a:fld>
            <a:endParaRPr lang="en-US"/>
          </a:p>
        </p:txBody>
      </p:sp>
    </p:spTree>
    <p:extLst>
      <p:ext uri="{BB962C8B-B14F-4D97-AF65-F5344CB8AC3E}">
        <p14:creationId xmlns:p14="http://schemas.microsoft.com/office/powerpoint/2010/main" xmlns="" val="983834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a:t>
            </a:r>
            <a:r>
              <a:rPr lang="en-US" baseline="0" dirty="0" smtClean="0"/>
              <a:t> 2 years, DRD has undertaken two major research projects on rural development. The first one was a survey of 22,000 households in rural areas in all States and Regions, focusing on poverty and vulnerability. The second was a case-control study of Mya Sein </a:t>
            </a:r>
            <a:r>
              <a:rPr lang="en-US" baseline="0" dirty="0" err="1" smtClean="0"/>
              <a:t>Yaung</a:t>
            </a:r>
            <a:r>
              <a:rPr lang="en-US" baseline="0" dirty="0" smtClean="0"/>
              <a:t> village project areas, covering 10,000 households, These were undertaken together with SPPRG and EcoDev. The main findings presented today are based on analysis of data from </a:t>
            </a:r>
            <a:r>
              <a:rPr lang="en-US" baseline="0" dirty="0" err="1" smtClean="0"/>
              <a:t>tehse</a:t>
            </a:r>
            <a:r>
              <a:rPr lang="en-US" baseline="0" dirty="0" smtClean="0"/>
              <a:t> two studies. </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pPr/>
              <a:t>28</a:t>
            </a:fld>
            <a:endParaRPr lang="en-US"/>
          </a:p>
        </p:txBody>
      </p:sp>
    </p:spTree>
    <p:extLst>
      <p:ext uri="{BB962C8B-B14F-4D97-AF65-F5344CB8AC3E}">
        <p14:creationId xmlns:p14="http://schemas.microsoft.com/office/powerpoint/2010/main" xmlns="" val="983834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a:t>
            </a:r>
            <a:r>
              <a:rPr lang="en-US" baseline="0" dirty="0" smtClean="0"/>
              <a:t> 2 years, DRD has undertaken two major research projects on rural development. The first one was a survey of 22,000 households in rural areas in all States and Regions, focusing on poverty and vulnerability. The second was a case-control study of Mya Sein </a:t>
            </a:r>
            <a:r>
              <a:rPr lang="en-US" baseline="0" dirty="0" err="1" smtClean="0"/>
              <a:t>Yaung</a:t>
            </a:r>
            <a:r>
              <a:rPr lang="en-US" baseline="0" dirty="0" smtClean="0"/>
              <a:t> village project areas, covering 10,000 households, These were undertaken together with SPPRG and EcoDev. The main findings presented today are based on analysis of data from </a:t>
            </a:r>
            <a:r>
              <a:rPr lang="en-US" baseline="0" dirty="0" err="1" smtClean="0"/>
              <a:t>tehse</a:t>
            </a:r>
            <a:r>
              <a:rPr lang="en-US" baseline="0" dirty="0" smtClean="0"/>
              <a:t> two studies. </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pPr/>
              <a:t>29</a:t>
            </a:fld>
            <a:endParaRPr lang="en-US"/>
          </a:p>
        </p:txBody>
      </p:sp>
    </p:spTree>
    <p:extLst>
      <p:ext uri="{BB962C8B-B14F-4D97-AF65-F5344CB8AC3E}">
        <p14:creationId xmlns:p14="http://schemas.microsoft.com/office/powerpoint/2010/main" xmlns="" val="983834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a:t>
            </a:r>
            <a:r>
              <a:rPr lang="en-US" baseline="0" dirty="0" smtClean="0"/>
              <a:t> 2 years, DRD has undertaken two major research projects on rural development. The first one was a survey of 22,000 households in rural areas in all States and Regions, focusing on poverty and vulnerability. The second was a case-control study of Mya Sein </a:t>
            </a:r>
            <a:r>
              <a:rPr lang="en-US" baseline="0" dirty="0" err="1" smtClean="0"/>
              <a:t>Yaung</a:t>
            </a:r>
            <a:r>
              <a:rPr lang="en-US" baseline="0" dirty="0" smtClean="0"/>
              <a:t> village project areas, covering 10,000 households, These were undertaken together with SPPRG and EcoDev. The main findings presented today are based on analysis of data from </a:t>
            </a:r>
            <a:r>
              <a:rPr lang="en-US" baseline="0" dirty="0" err="1" smtClean="0"/>
              <a:t>tehse</a:t>
            </a:r>
            <a:r>
              <a:rPr lang="en-US" baseline="0" dirty="0" smtClean="0"/>
              <a:t> two studies. </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pPr/>
              <a:t>30</a:t>
            </a:fld>
            <a:endParaRPr lang="en-US"/>
          </a:p>
        </p:txBody>
      </p:sp>
    </p:spTree>
    <p:extLst>
      <p:ext uri="{BB962C8B-B14F-4D97-AF65-F5344CB8AC3E}">
        <p14:creationId xmlns:p14="http://schemas.microsoft.com/office/powerpoint/2010/main" xmlns="" val="983834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EFE2591-5E78-46A4-AD2F-53160F2DFC84}" type="slidenum">
              <a:rPr lang="en-US" sz="1200">
                <a:solidFill>
                  <a:prstClr val="black"/>
                </a:solidFill>
              </a:rPr>
              <a:pPr/>
              <a:t>5</a:t>
            </a:fld>
            <a:endParaRPr lang="en-US" sz="1200">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Resilience is a very important concept for rural development,</a:t>
            </a:r>
            <a:r>
              <a:rPr lang="en-US" baseline="0" dirty="0" smtClean="0"/>
              <a:t> because, firstly, rural development is a key step to overall poverty reduction. Resilience is important for reducing poverty, by protecting livelihoods-from natural disasters and shocks; by promoting more sustainable livelihoods which can adapt and change in a changing economy; and providing a platform for long-term development by enabling households and communities to invest more in long-term things such as education, nutrition and community infrastructure.</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pPr/>
              <a:t>16</a:t>
            </a:fld>
            <a:endParaRPr lang="en-US"/>
          </a:p>
        </p:txBody>
      </p:sp>
    </p:spTree>
    <p:extLst>
      <p:ext uri="{BB962C8B-B14F-4D97-AF65-F5344CB8AC3E}">
        <p14:creationId xmlns:p14="http://schemas.microsoft.com/office/powerpoint/2010/main" xmlns="" val="100877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different definitions of resilience, but mostly it refers to the ability to ‘bounce back’ after some stress or crisis. Thus resilience can be applied to people, to communities, to households, to systems, and to infrastructure.</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pPr/>
              <a:t>18</a:t>
            </a:fld>
            <a:endParaRPr lang="en-US"/>
          </a:p>
        </p:txBody>
      </p:sp>
    </p:spTree>
    <p:extLst>
      <p:ext uri="{BB962C8B-B14F-4D97-AF65-F5344CB8AC3E}">
        <p14:creationId xmlns:p14="http://schemas.microsoft.com/office/powerpoint/2010/main" xmlns="" val="3716974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a:t>
            </a:r>
            <a:r>
              <a:rPr lang="en-US" baseline="0" dirty="0" smtClean="0"/>
              <a:t> 2 years, DRD has undertaken two major research projects on rural development. The first one was a survey of 22,000 households in rural areas in all States and Regions, focusing on poverty and vulnerability. The second was a case-control study of Mya Sein </a:t>
            </a:r>
            <a:r>
              <a:rPr lang="en-US" baseline="0" dirty="0" err="1" smtClean="0"/>
              <a:t>Yaung</a:t>
            </a:r>
            <a:r>
              <a:rPr lang="en-US" baseline="0" dirty="0" smtClean="0"/>
              <a:t> village project areas, covering 10,000 households, These were undertaken together with SPPRG and EcoDev. The main findings presented today are based on analysis of data from </a:t>
            </a:r>
            <a:r>
              <a:rPr lang="en-US" baseline="0" dirty="0" err="1" smtClean="0"/>
              <a:t>tehse</a:t>
            </a:r>
            <a:r>
              <a:rPr lang="en-US" baseline="0" dirty="0" smtClean="0"/>
              <a:t> two studies. </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pPr/>
              <a:t>19</a:t>
            </a:fld>
            <a:endParaRPr lang="en-US"/>
          </a:p>
        </p:txBody>
      </p:sp>
    </p:spTree>
    <p:extLst>
      <p:ext uri="{BB962C8B-B14F-4D97-AF65-F5344CB8AC3E}">
        <p14:creationId xmlns:p14="http://schemas.microsoft.com/office/powerpoint/2010/main" xmlns="" val="983834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Firstly, what factors influence</a:t>
            </a:r>
            <a:r>
              <a:rPr lang="en-US" baseline="0" dirty="0" smtClean="0"/>
              <a:t> resilience in rural communities? When we consider issues like remote access, we can see that although the most rural communities have the lowest resilience, there is also lower resilience in villages which are close to towns, in what are called </a:t>
            </a:r>
            <a:r>
              <a:rPr lang="en-US" baseline="0" dirty="0" err="1" smtClean="0"/>
              <a:t>peri</a:t>
            </a:r>
            <a:r>
              <a:rPr lang="en-US" baseline="0" dirty="0" smtClean="0"/>
              <a:t>-urban areas. Here, remoteness is measured by three things: distance, time taken to travel and cost to travel to nearest town. This suggests that although remote status is linked to resilience, it is more complex. </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pPr/>
              <a:t>20</a:t>
            </a:fld>
            <a:endParaRPr lang="en-US"/>
          </a:p>
        </p:txBody>
      </p:sp>
    </p:spTree>
    <p:extLst>
      <p:ext uri="{BB962C8B-B14F-4D97-AF65-F5344CB8AC3E}">
        <p14:creationId xmlns:p14="http://schemas.microsoft.com/office/powerpoint/2010/main" xmlns="" val="151817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Firstly, what factors influence</a:t>
            </a:r>
            <a:r>
              <a:rPr lang="en-US" baseline="0" dirty="0" smtClean="0"/>
              <a:t> resilience in rural communities? When we consider issues like remote access, we can see that although the most rural communities have the lowest resilience, there is also lower resilience in villages which are close to towns, in what are called </a:t>
            </a:r>
            <a:r>
              <a:rPr lang="en-US" baseline="0" dirty="0" err="1" smtClean="0"/>
              <a:t>peri</a:t>
            </a:r>
            <a:r>
              <a:rPr lang="en-US" baseline="0" dirty="0" smtClean="0"/>
              <a:t>-urban areas. Here, remoteness is measured by three things: distance, time taken to travel and cost to travel to nearest town. This suggests that although remote status is linked to resilience, it is more complex. </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pPr/>
              <a:t>21</a:t>
            </a:fld>
            <a:endParaRPr lang="en-US"/>
          </a:p>
        </p:txBody>
      </p:sp>
    </p:spTree>
    <p:extLst>
      <p:ext uri="{BB962C8B-B14F-4D97-AF65-F5344CB8AC3E}">
        <p14:creationId xmlns:p14="http://schemas.microsoft.com/office/powerpoint/2010/main" xmlns="" val="1518179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Firstly, what factors influence</a:t>
            </a:r>
            <a:r>
              <a:rPr lang="en-US" baseline="0" dirty="0" smtClean="0"/>
              <a:t> resilience in rural communities? When we consider issues like remote access, we can see that although the most rural communities have the lowest resilience, there is also lower resilience in villages which are close to towns, in what are called </a:t>
            </a:r>
            <a:r>
              <a:rPr lang="en-US" baseline="0" dirty="0" err="1" smtClean="0"/>
              <a:t>peri</a:t>
            </a:r>
            <a:r>
              <a:rPr lang="en-US" baseline="0" dirty="0" smtClean="0"/>
              <a:t>-urban areas. Here, remoteness is measured by three things: distance, time taken to travel and cost to travel to nearest town. This suggests that although remote status is linked to resilience, it is more complex. </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pPr/>
              <a:t>22</a:t>
            </a:fld>
            <a:endParaRPr lang="en-US"/>
          </a:p>
        </p:txBody>
      </p:sp>
    </p:spTree>
    <p:extLst>
      <p:ext uri="{BB962C8B-B14F-4D97-AF65-F5344CB8AC3E}">
        <p14:creationId xmlns:p14="http://schemas.microsoft.com/office/powerpoint/2010/main" xmlns="" val="1518179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Firstly, what factors influence</a:t>
            </a:r>
            <a:r>
              <a:rPr lang="en-US" baseline="0" dirty="0" smtClean="0"/>
              <a:t> resilience in rural communities? When we consider issues like remote access, we can see that although the most rural communities have the lowest resilience, there is also lower resilience in villages which are close to towns, in what are called </a:t>
            </a:r>
            <a:r>
              <a:rPr lang="en-US" baseline="0" dirty="0" err="1" smtClean="0"/>
              <a:t>peri</a:t>
            </a:r>
            <a:r>
              <a:rPr lang="en-US" baseline="0" dirty="0" smtClean="0"/>
              <a:t>-urban areas. Here, remoteness is measured by three things: distance, time taken to travel and cost to travel to nearest town. This suggests that although remote status is linked to resilience, it is more complex. </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pPr/>
              <a:t>23</a:t>
            </a:fld>
            <a:endParaRPr lang="en-US"/>
          </a:p>
        </p:txBody>
      </p:sp>
    </p:spTree>
    <p:extLst>
      <p:ext uri="{BB962C8B-B14F-4D97-AF65-F5344CB8AC3E}">
        <p14:creationId xmlns:p14="http://schemas.microsoft.com/office/powerpoint/2010/main" xmlns="" val="1518179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71"/>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392EF7-DB1A-47E6-A94F-06A5AB40A8DA}"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C4E56-2E2E-43ED-81F1-E30852A2A22D}" type="slidenum">
              <a:rPr lang="en-US" smtClean="0"/>
              <a:pPr/>
              <a:t>‹#›</a:t>
            </a:fld>
            <a:endParaRPr lang="en-US"/>
          </a:p>
        </p:txBody>
      </p:sp>
    </p:spTree>
    <p:extLst>
      <p:ext uri="{BB962C8B-B14F-4D97-AF65-F5344CB8AC3E}">
        <p14:creationId xmlns:p14="http://schemas.microsoft.com/office/powerpoint/2010/main" xmlns="" val="266897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92EF7-DB1A-47E6-A94F-06A5AB40A8DA}"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C4E56-2E2E-43ED-81F1-E30852A2A22D}" type="slidenum">
              <a:rPr lang="en-US" smtClean="0"/>
              <a:pPr/>
              <a:t>‹#›</a:t>
            </a:fld>
            <a:endParaRPr lang="en-US"/>
          </a:p>
        </p:txBody>
      </p:sp>
    </p:spTree>
    <p:extLst>
      <p:ext uri="{BB962C8B-B14F-4D97-AF65-F5344CB8AC3E}">
        <p14:creationId xmlns:p14="http://schemas.microsoft.com/office/powerpoint/2010/main" xmlns="" val="2788269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93" y="365160"/>
            <a:ext cx="1971675"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69" y="365160"/>
            <a:ext cx="5800725"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92EF7-DB1A-47E6-A94F-06A5AB40A8DA}"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C4E56-2E2E-43ED-81F1-E30852A2A22D}" type="slidenum">
              <a:rPr lang="en-US" smtClean="0"/>
              <a:pPr/>
              <a:t>‹#›</a:t>
            </a:fld>
            <a:endParaRPr lang="en-US"/>
          </a:p>
        </p:txBody>
      </p:sp>
    </p:spTree>
    <p:extLst>
      <p:ext uri="{BB962C8B-B14F-4D97-AF65-F5344CB8AC3E}">
        <p14:creationId xmlns:p14="http://schemas.microsoft.com/office/powerpoint/2010/main" xmlns="" val="3555031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835807-247C-427E-B472-8DEFC846D9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527253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B9BAA2-2238-4E86-B4DB-F76E5BF450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447456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B5ACDB-C493-4CEE-84FA-6C294ED853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807228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D791A3-F64D-4841-BAF8-D5F4770C9D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837472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35D21E-9EBC-4DEB-A918-1757C0DC95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194391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794C58-3904-4D98-8F7E-DF34D1D02C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628210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E0F4FBB-D351-4041-AFB5-2F20927BC8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685092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2E73B3-A36A-43B9-8BBA-5C4E5B29BA2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03714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92EF7-DB1A-47E6-A94F-06A5AB40A8DA}"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C4E56-2E2E-43ED-81F1-E30852A2A22D}" type="slidenum">
              <a:rPr lang="en-US" smtClean="0"/>
              <a:pPr/>
              <a:t>‹#›</a:t>
            </a:fld>
            <a:endParaRPr lang="en-US"/>
          </a:p>
        </p:txBody>
      </p:sp>
    </p:spTree>
    <p:extLst>
      <p:ext uri="{BB962C8B-B14F-4D97-AF65-F5344CB8AC3E}">
        <p14:creationId xmlns:p14="http://schemas.microsoft.com/office/powerpoint/2010/main" xmlns="" val="575451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8C147C-2739-4C01-B9E1-568B2F1709C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676470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1DF7CC-03D5-482D-B0E1-01C440EBA3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617185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C4C0D3-3932-439A-913C-F9DC9FC6CCF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855374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7B6914-7A6A-408E-8227-08F6D30CF1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56603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296CDF-7B3D-41AF-BBB4-914E7F0300E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603074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75"/>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92" y="4589499"/>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392EF7-DB1A-47E6-A94F-06A5AB40A8DA}"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C4E56-2E2E-43ED-81F1-E30852A2A22D}" type="slidenum">
              <a:rPr lang="en-US" smtClean="0"/>
              <a:pPr/>
              <a:t>‹#›</a:t>
            </a:fld>
            <a:endParaRPr lang="en-US"/>
          </a:p>
        </p:txBody>
      </p:sp>
    </p:spTree>
    <p:extLst>
      <p:ext uri="{BB962C8B-B14F-4D97-AF65-F5344CB8AC3E}">
        <p14:creationId xmlns:p14="http://schemas.microsoft.com/office/powerpoint/2010/main" xmlns="" val="392388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392EF7-DB1A-47E6-A94F-06A5AB40A8DA}"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7C4E56-2E2E-43ED-81F1-E30852A2A22D}" type="slidenum">
              <a:rPr lang="en-US" smtClean="0"/>
              <a:pPr/>
              <a:t>‹#›</a:t>
            </a:fld>
            <a:endParaRPr lang="en-US"/>
          </a:p>
        </p:txBody>
      </p:sp>
    </p:spTree>
    <p:extLst>
      <p:ext uri="{BB962C8B-B14F-4D97-AF65-F5344CB8AC3E}">
        <p14:creationId xmlns:p14="http://schemas.microsoft.com/office/powerpoint/2010/main" xmlns="" val="239463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4"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392EF7-DB1A-47E6-A94F-06A5AB40A8DA}" type="datetimeFigureOut">
              <a:rPr lang="en-US" smtClean="0"/>
              <a:pPr/>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7C4E56-2E2E-43ED-81F1-E30852A2A22D}" type="slidenum">
              <a:rPr lang="en-US" smtClean="0"/>
              <a:pPr/>
              <a:t>‹#›</a:t>
            </a:fld>
            <a:endParaRPr lang="en-US"/>
          </a:p>
        </p:txBody>
      </p:sp>
    </p:spTree>
    <p:extLst>
      <p:ext uri="{BB962C8B-B14F-4D97-AF65-F5344CB8AC3E}">
        <p14:creationId xmlns:p14="http://schemas.microsoft.com/office/powerpoint/2010/main" xmlns="" val="694050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392EF7-DB1A-47E6-A94F-06A5AB40A8DA}" type="datetimeFigureOut">
              <a:rPr lang="en-US" smtClean="0"/>
              <a:pPr/>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7C4E56-2E2E-43ED-81F1-E30852A2A22D}" type="slidenum">
              <a:rPr lang="en-US" smtClean="0"/>
              <a:pPr/>
              <a:t>‹#›</a:t>
            </a:fld>
            <a:endParaRPr lang="en-US"/>
          </a:p>
        </p:txBody>
      </p:sp>
    </p:spTree>
    <p:extLst>
      <p:ext uri="{BB962C8B-B14F-4D97-AF65-F5344CB8AC3E}">
        <p14:creationId xmlns:p14="http://schemas.microsoft.com/office/powerpoint/2010/main" xmlns="" val="257558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92EF7-DB1A-47E6-A94F-06A5AB40A8DA}" type="datetimeFigureOut">
              <a:rPr lang="en-US" smtClean="0"/>
              <a:pPr/>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7C4E56-2E2E-43ED-81F1-E30852A2A22D}" type="slidenum">
              <a:rPr lang="en-US" smtClean="0"/>
              <a:pPr/>
              <a:t>‹#›</a:t>
            </a:fld>
            <a:endParaRPr lang="en-US"/>
          </a:p>
        </p:txBody>
      </p:sp>
    </p:spTree>
    <p:extLst>
      <p:ext uri="{BB962C8B-B14F-4D97-AF65-F5344CB8AC3E}">
        <p14:creationId xmlns:p14="http://schemas.microsoft.com/office/powerpoint/2010/main" xmlns="" val="27048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5"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6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5"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92EF7-DB1A-47E6-A94F-06A5AB40A8DA}"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7C4E56-2E2E-43ED-81F1-E30852A2A22D}" type="slidenum">
              <a:rPr lang="en-US" smtClean="0"/>
              <a:pPr/>
              <a:t>‹#›</a:t>
            </a:fld>
            <a:endParaRPr lang="en-US"/>
          </a:p>
        </p:txBody>
      </p:sp>
    </p:spTree>
    <p:extLst>
      <p:ext uri="{BB962C8B-B14F-4D97-AF65-F5344CB8AC3E}">
        <p14:creationId xmlns:p14="http://schemas.microsoft.com/office/powerpoint/2010/main" xmlns="" val="2277497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5"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6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5"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92EF7-DB1A-47E6-A94F-06A5AB40A8DA}"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7C4E56-2E2E-43ED-81F1-E30852A2A22D}" type="slidenum">
              <a:rPr lang="en-US" smtClean="0"/>
              <a:pPr/>
              <a:t>‹#›</a:t>
            </a:fld>
            <a:endParaRPr lang="en-US"/>
          </a:p>
        </p:txBody>
      </p:sp>
    </p:spTree>
    <p:extLst>
      <p:ext uri="{BB962C8B-B14F-4D97-AF65-F5344CB8AC3E}">
        <p14:creationId xmlns:p14="http://schemas.microsoft.com/office/powerpoint/2010/main" xmlns="" val="3164471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6"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6" y="1825625"/>
            <a:ext cx="78867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8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92EF7-DB1A-47E6-A94F-06A5AB40A8DA}" type="datetimeFigureOut">
              <a:rPr lang="en-US" smtClean="0"/>
              <a:pPr/>
              <a:t>11/1/2016</a:t>
            </a:fld>
            <a:endParaRPr lang="en-US"/>
          </a:p>
        </p:txBody>
      </p:sp>
      <p:sp>
        <p:nvSpPr>
          <p:cNvPr id="5" name="Footer Placeholder 4"/>
          <p:cNvSpPr>
            <a:spLocks noGrp="1"/>
          </p:cNvSpPr>
          <p:nvPr>
            <p:ph type="ftr" sz="quarter" idx="3"/>
          </p:nvPr>
        </p:nvSpPr>
        <p:spPr>
          <a:xfrm>
            <a:off x="3028956" y="635638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8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C4E56-2E2E-43ED-81F1-E30852A2A22D}" type="slidenum">
              <a:rPr lang="en-US" smtClean="0"/>
              <a:pPr/>
              <a:t>‹#›</a:t>
            </a:fld>
            <a:endParaRPr lang="en-US"/>
          </a:p>
        </p:txBody>
      </p:sp>
    </p:spTree>
    <p:extLst>
      <p:ext uri="{BB962C8B-B14F-4D97-AF65-F5344CB8AC3E}">
        <p14:creationId xmlns:p14="http://schemas.microsoft.com/office/powerpoint/2010/main" xmlns="" val="1586901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eaLnBrk="0" fontAlgn="base" hangingPunct="0">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eaLnBrk="0" fontAlgn="base" hangingPunct="0">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eaLnBrk="0" fontAlgn="base" hangingPunct="0">
              <a:spcBef>
                <a:spcPct val="0"/>
              </a:spcBef>
              <a:spcAft>
                <a:spcPct val="0"/>
              </a:spcAft>
              <a:defRPr/>
            </a:pPr>
            <a:fld id="{3928ED14-A20C-425B-BCD8-EFFE81D18334}" type="slidenum">
              <a:rPr lang="en-US">
                <a:solidFill>
                  <a:srgbClr val="FFFFFF"/>
                </a:solidFill>
              </a:rPr>
              <a:pPr eaLnBrk="0" fontAlgn="base" hangingPunct="0">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xmlns="" val="379662803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minnzarni@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0933" y="-222251"/>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00933" y="234949"/>
            <a:ext cx="18473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AU" altLang="en-US" sz="1200" b="0" i="0" u="none" strike="noStrike" cap="none" normalizeH="0" baseline="0" smtClean="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
            </a:r>
            <a:br>
              <a:rPr kumimoji="0" lang="en-AU" altLang="en-US" sz="1200" b="0" i="0" u="none" strike="noStrike" cap="none" normalizeH="0" baseline="0" smtClean="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br>
            <a:endParaRPr kumimoji="0" lang="en-AU"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TextBox 9"/>
          <p:cNvSpPr txBox="1"/>
          <p:nvPr/>
        </p:nvSpPr>
        <p:spPr>
          <a:xfrm>
            <a:off x="1944304" y="4298355"/>
            <a:ext cx="5690789" cy="1751249"/>
          </a:xfrm>
          <a:prstGeom prst="rect">
            <a:avLst/>
          </a:prstGeom>
          <a:noFill/>
        </p:spPr>
        <p:txBody>
          <a:bodyPr wrap="none" rtlCol="0">
            <a:spAutoFit/>
          </a:bodyPr>
          <a:lstStyle/>
          <a:p>
            <a:pPr marL="111125" indent="-111125" algn="ctr" fontAlgn="auto">
              <a:lnSpc>
                <a:spcPct val="150000"/>
              </a:lnSpc>
              <a:spcBef>
                <a:spcPct val="20000"/>
              </a:spcBef>
              <a:spcAft>
                <a:spcPts val="0"/>
              </a:spcAft>
              <a:buSzPct val="100000"/>
              <a:buFont typeface="Wingdings" pitchFamily="2" charset="2"/>
              <a:buNone/>
              <a:defRPr/>
            </a:pPr>
            <a:r>
              <a:rPr lang="en-US" sz="2200" b="1" dirty="0" err="1" smtClean="0">
                <a:latin typeface="Myanmar3" pitchFamily="18" charset="0"/>
                <a:ea typeface="Myanmar3" pitchFamily="18" charset="0"/>
                <a:cs typeface="Myanmar3" pitchFamily="18" charset="0"/>
              </a:rPr>
              <a:t>Zarni</a:t>
            </a:r>
            <a:r>
              <a:rPr lang="en-US" sz="2200" b="1" dirty="0" smtClean="0">
                <a:latin typeface="Myanmar3" pitchFamily="18" charset="0"/>
                <a:ea typeface="Myanmar3" pitchFamily="18" charset="0"/>
                <a:cs typeface="Myanmar3" pitchFamily="18" charset="0"/>
              </a:rPr>
              <a:t> </a:t>
            </a:r>
            <a:r>
              <a:rPr lang="en-US" sz="2200" b="1" dirty="0" err="1" smtClean="0">
                <a:latin typeface="Myanmar3" pitchFamily="18" charset="0"/>
                <a:ea typeface="Myanmar3" pitchFamily="18" charset="0"/>
                <a:cs typeface="Myanmar3" pitchFamily="18" charset="0"/>
              </a:rPr>
              <a:t>Minn</a:t>
            </a:r>
            <a:r>
              <a:rPr lang="en-US" sz="2200" b="1" dirty="0" smtClean="0">
                <a:latin typeface="Myanmar3" pitchFamily="18" charset="0"/>
                <a:ea typeface="Myanmar3" pitchFamily="18" charset="0"/>
                <a:cs typeface="Myanmar3" pitchFamily="18" charset="0"/>
              </a:rPr>
              <a:t>, </a:t>
            </a:r>
            <a:r>
              <a:rPr lang="en-US" sz="2200" b="1" dirty="0" err="1" smtClean="0">
                <a:latin typeface="Myanmar3" pitchFamily="18" charset="0"/>
                <a:ea typeface="Myanmar3" pitchFamily="18" charset="0"/>
                <a:cs typeface="Myanmar3" pitchFamily="18" charset="0"/>
              </a:rPr>
              <a:t>Ph.D</a:t>
            </a:r>
            <a:endParaRPr lang="en-US" sz="2200" b="1" dirty="0" smtClean="0">
              <a:latin typeface="Myanmar3" pitchFamily="18" charset="0"/>
              <a:ea typeface="Myanmar3" pitchFamily="18" charset="0"/>
              <a:cs typeface="Myanmar3" pitchFamily="18" charset="0"/>
            </a:endParaRPr>
          </a:p>
          <a:p>
            <a:pPr marL="111125" indent="-111125" algn="ctr" fontAlgn="auto">
              <a:lnSpc>
                <a:spcPct val="150000"/>
              </a:lnSpc>
              <a:spcBef>
                <a:spcPct val="20000"/>
              </a:spcBef>
              <a:spcAft>
                <a:spcPts val="0"/>
              </a:spcAft>
              <a:buSzPct val="100000"/>
              <a:buFont typeface="Wingdings" pitchFamily="2" charset="2"/>
              <a:buNone/>
              <a:defRPr/>
            </a:pPr>
            <a:r>
              <a:rPr lang="en-US" sz="2200" b="1" dirty="0" smtClean="0">
                <a:latin typeface="Myanmar3" pitchFamily="18" charset="0"/>
                <a:ea typeface="Myanmar3" pitchFamily="18" charset="0"/>
                <a:cs typeface="Myanmar3" pitchFamily="18" charset="0"/>
              </a:rPr>
              <a:t>Department of Rural Development</a:t>
            </a:r>
          </a:p>
          <a:p>
            <a:pPr marL="111125" indent="-111125" algn="ctr" fontAlgn="auto">
              <a:lnSpc>
                <a:spcPct val="150000"/>
              </a:lnSpc>
              <a:spcBef>
                <a:spcPct val="20000"/>
              </a:spcBef>
              <a:spcAft>
                <a:spcPts val="0"/>
              </a:spcAft>
              <a:buSzPct val="100000"/>
              <a:buFont typeface="Wingdings" pitchFamily="2" charset="2"/>
              <a:buNone/>
              <a:defRPr/>
            </a:pPr>
            <a:r>
              <a:rPr lang="en-US" sz="2200" b="1" dirty="0" smtClean="0">
                <a:latin typeface="Myanmar3" pitchFamily="18" charset="0"/>
                <a:ea typeface="Myanmar3" pitchFamily="18" charset="0"/>
                <a:cs typeface="Myanmar3" pitchFamily="18" charset="0"/>
              </a:rPr>
              <a:t>Ministry of Agriculture, Livestock and Irrigation</a:t>
            </a:r>
            <a:endParaRPr lang="en-US" sz="2200" b="1" dirty="0">
              <a:latin typeface="Myanmar3" pitchFamily="18" charset="0"/>
              <a:ea typeface="Myanmar3" pitchFamily="18" charset="0"/>
              <a:cs typeface="Myanmar3" pitchFamily="18" charset="0"/>
            </a:endParaRPr>
          </a:p>
        </p:txBody>
      </p:sp>
      <p:sp>
        <p:nvSpPr>
          <p:cNvPr id="2" name="Rectangle 1"/>
          <p:cNvSpPr/>
          <p:nvPr/>
        </p:nvSpPr>
        <p:spPr>
          <a:xfrm>
            <a:off x="966375" y="1383971"/>
            <a:ext cx="7646645" cy="1862048"/>
          </a:xfrm>
          <a:prstGeom prst="rect">
            <a:avLst/>
          </a:prstGeom>
          <a:noFill/>
        </p:spPr>
        <p:txBody>
          <a:bodyPr wrap="none" lIns="91440" tIns="45720" rIns="91440" bIns="45720">
            <a:spAutoFit/>
          </a:bodyPr>
          <a:lstStyle/>
          <a:p>
            <a:pPr algn="ctr">
              <a:lnSpc>
                <a:spcPct val="150000"/>
              </a:lnSpc>
            </a:pP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yanmar3" pitchFamily="18" charset="0"/>
              </a:rPr>
              <a:t>Shaping Resilient Rural Community </a:t>
            </a:r>
          </a:p>
          <a:p>
            <a:pPr algn="ctr">
              <a:lnSpc>
                <a:spcPct val="150000"/>
              </a:lnSpc>
            </a:pP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yanmar3" pitchFamily="18" charset="0"/>
              </a:rPr>
              <a:t>in Myanmar</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yanmar3" pitchFamily="18" charset="0"/>
            </a:endParaRPr>
          </a:p>
        </p:txBody>
      </p:sp>
    </p:spTree>
    <p:extLst>
      <p:ext uri="{BB962C8B-B14F-4D97-AF65-F5344CB8AC3E}">
        <p14:creationId xmlns:p14="http://schemas.microsoft.com/office/powerpoint/2010/main" xmlns="" val="3706875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084" y="1059550"/>
            <a:ext cx="6288361" cy="3831772"/>
          </a:xfrm>
          <a:prstGeom prst="rect">
            <a:avLst/>
          </a:prstGeom>
          <a:solidFill>
            <a:schemeClr val="bg1"/>
          </a:solidFill>
          <a:ln>
            <a:noFill/>
          </a:ln>
          <a:effectLst/>
        </p:spPr>
      </p:pic>
      <p:sp>
        <p:nvSpPr>
          <p:cNvPr id="5" name="TextBox 4"/>
          <p:cNvSpPr txBox="1"/>
          <p:nvPr/>
        </p:nvSpPr>
        <p:spPr>
          <a:xfrm>
            <a:off x="101601" y="1117614"/>
            <a:ext cx="2438399" cy="3748719"/>
          </a:xfrm>
          <a:prstGeom prst="rect">
            <a:avLst/>
          </a:prstGeom>
          <a:noFill/>
        </p:spPr>
        <p:txBody>
          <a:bodyPr wrap="square" rtlCol="0">
            <a:spAutoFit/>
          </a:bodyPr>
          <a:lstStyle/>
          <a:p>
            <a:pPr algn="r">
              <a:lnSpc>
                <a:spcPct val="120000"/>
              </a:lnSpc>
            </a:pPr>
            <a:r>
              <a:rPr lang="en-US" dirty="0" smtClean="0"/>
              <a:t>Communication</a:t>
            </a:r>
          </a:p>
          <a:p>
            <a:pPr algn="r">
              <a:lnSpc>
                <a:spcPct val="120000"/>
              </a:lnSpc>
            </a:pPr>
            <a:r>
              <a:rPr lang="en-US" dirty="0" smtClean="0"/>
              <a:t>Electricity</a:t>
            </a:r>
          </a:p>
          <a:p>
            <a:pPr algn="r">
              <a:lnSpc>
                <a:spcPct val="120000"/>
              </a:lnSpc>
            </a:pPr>
            <a:r>
              <a:rPr lang="en-US" dirty="0" smtClean="0"/>
              <a:t>Health</a:t>
            </a:r>
          </a:p>
          <a:p>
            <a:pPr algn="r">
              <a:lnSpc>
                <a:spcPct val="120000"/>
              </a:lnSpc>
            </a:pPr>
            <a:r>
              <a:rPr lang="en-US" dirty="0" smtClean="0"/>
              <a:t>Water resource</a:t>
            </a:r>
          </a:p>
          <a:p>
            <a:pPr algn="r">
              <a:lnSpc>
                <a:spcPct val="120000"/>
              </a:lnSpc>
            </a:pPr>
            <a:r>
              <a:rPr lang="en-US" dirty="0" smtClean="0"/>
              <a:t>WASH</a:t>
            </a:r>
          </a:p>
          <a:p>
            <a:pPr algn="r">
              <a:lnSpc>
                <a:spcPct val="120000"/>
              </a:lnSpc>
            </a:pPr>
            <a:r>
              <a:rPr lang="en-US" dirty="0" smtClean="0"/>
              <a:t>Disaster Risk</a:t>
            </a:r>
          </a:p>
          <a:p>
            <a:pPr algn="r">
              <a:lnSpc>
                <a:spcPct val="120000"/>
              </a:lnSpc>
            </a:pPr>
            <a:r>
              <a:rPr lang="en-US" dirty="0" smtClean="0"/>
              <a:t>Education</a:t>
            </a:r>
          </a:p>
          <a:p>
            <a:pPr algn="r">
              <a:lnSpc>
                <a:spcPct val="120000"/>
              </a:lnSpc>
            </a:pPr>
            <a:r>
              <a:rPr lang="en-US" dirty="0" smtClean="0"/>
              <a:t>Transport</a:t>
            </a:r>
          </a:p>
          <a:p>
            <a:pPr algn="r">
              <a:lnSpc>
                <a:spcPct val="120000"/>
              </a:lnSpc>
            </a:pPr>
            <a:r>
              <a:rPr lang="en-US" dirty="0" smtClean="0"/>
              <a:t>Industry &amp; commerce</a:t>
            </a:r>
          </a:p>
          <a:p>
            <a:pPr algn="r">
              <a:lnSpc>
                <a:spcPct val="120000"/>
              </a:lnSpc>
            </a:pPr>
            <a:r>
              <a:rPr lang="en-US" dirty="0" smtClean="0"/>
              <a:t>Housing</a:t>
            </a:r>
          </a:p>
          <a:p>
            <a:pPr algn="r">
              <a:lnSpc>
                <a:spcPct val="120000"/>
              </a:lnSpc>
            </a:pPr>
            <a:r>
              <a:rPr lang="en-US" dirty="0" err="1" smtClean="0"/>
              <a:t>Agri</a:t>
            </a:r>
            <a:r>
              <a:rPr lang="en-US" dirty="0" smtClean="0"/>
              <a:t>, livestock, fishery</a:t>
            </a:r>
            <a:endParaRPr lang="en-US" dirty="0"/>
          </a:p>
        </p:txBody>
      </p:sp>
      <p:sp>
        <p:nvSpPr>
          <p:cNvPr id="8" name="Title 1"/>
          <p:cNvSpPr>
            <a:spLocks noGrp="1"/>
          </p:cNvSpPr>
          <p:nvPr>
            <p:ph type="title"/>
          </p:nvPr>
        </p:nvSpPr>
        <p:spPr>
          <a:xfrm>
            <a:off x="3056575" y="295372"/>
            <a:ext cx="3442432" cy="633545"/>
          </a:xfr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sz="2400" b="1" dirty="0" smtClean="0">
                <a:solidFill>
                  <a:sysClr val="windowText" lastClr="000000"/>
                </a:solidFill>
                <a:latin typeface="Myanmar3" pitchFamily="18" charset="0"/>
                <a:cs typeface="Arial" panose="020B0604020202020204" pitchFamily="34" charset="0"/>
              </a:rPr>
              <a:t>2015 Disaster Effects</a:t>
            </a:r>
            <a:endParaRPr lang="en-US" sz="2400" b="1" dirty="0">
              <a:solidFill>
                <a:sysClr val="windowText" lastClr="000000"/>
              </a:solidFill>
              <a:latin typeface="Myanmar3" pitchFamily="18" charset="0"/>
              <a:cs typeface="Arial" panose="020B0604020202020204" pitchFamily="34" charset="0"/>
            </a:endParaRPr>
          </a:p>
        </p:txBody>
      </p:sp>
      <p:sp>
        <p:nvSpPr>
          <p:cNvPr id="7" name="TextBox 6"/>
          <p:cNvSpPr txBox="1"/>
          <p:nvPr/>
        </p:nvSpPr>
        <p:spPr>
          <a:xfrm>
            <a:off x="7489364" y="4223645"/>
            <a:ext cx="1088571" cy="369332"/>
          </a:xfrm>
          <a:prstGeom prst="rect">
            <a:avLst/>
          </a:prstGeom>
          <a:noFill/>
        </p:spPr>
        <p:txBody>
          <a:bodyPr wrap="square" rtlCol="0">
            <a:spAutoFit/>
          </a:bodyPr>
          <a:lstStyle/>
          <a:p>
            <a:r>
              <a:rPr lang="en-US" b="1" dirty="0" smtClean="0"/>
              <a:t>37 %</a:t>
            </a:r>
            <a:endParaRPr lang="en-US" b="1" dirty="0"/>
          </a:p>
        </p:txBody>
      </p:sp>
      <p:sp>
        <p:nvSpPr>
          <p:cNvPr id="10" name="TextBox 9"/>
          <p:cNvSpPr txBox="1"/>
          <p:nvPr/>
        </p:nvSpPr>
        <p:spPr>
          <a:xfrm>
            <a:off x="6553193" y="3876072"/>
            <a:ext cx="1088571" cy="369332"/>
          </a:xfrm>
          <a:prstGeom prst="rect">
            <a:avLst/>
          </a:prstGeom>
          <a:noFill/>
        </p:spPr>
        <p:txBody>
          <a:bodyPr wrap="square" rtlCol="0">
            <a:spAutoFit/>
          </a:bodyPr>
          <a:lstStyle/>
          <a:p>
            <a:r>
              <a:rPr lang="en-US" b="1" dirty="0" smtClean="0"/>
              <a:t>28 %</a:t>
            </a:r>
            <a:endParaRPr lang="en-US" b="1" dirty="0"/>
          </a:p>
        </p:txBody>
      </p:sp>
      <p:sp>
        <p:nvSpPr>
          <p:cNvPr id="11" name="TextBox 10"/>
          <p:cNvSpPr txBox="1"/>
          <p:nvPr/>
        </p:nvSpPr>
        <p:spPr>
          <a:xfrm>
            <a:off x="5771264" y="3499471"/>
            <a:ext cx="1088571" cy="369332"/>
          </a:xfrm>
          <a:prstGeom prst="rect">
            <a:avLst/>
          </a:prstGeom>
          <a:noFill/>
        </p:spPr>
        <p:txBody>
          <a:bodyPr wrap="square" rtlCol="0">
            <a:spAutoFit/>
          </a:bodyPr>
          <a:lstStyle/>
          <a:p>
            <a:r>
              <a:rPr lang="en-US" b="1" dirty="0" smtClean="0"/>
              <a:t>25 %</a:t>
            </a:r>
            <a:endParaRPr lang="en-US" b="1" dirty="0"/>
          </a:p>
        </p:txBody>
      </p:sp>
      <p:graphicFrame>
        <p:nvGraphicFramePr>
          <p:cNvPr id="9" name="Table 8"/>
          <p:cNvGraphicFramePr>
            <a:graphicFrameLocks noGrp="1"/>
          </p:cNvGraphicFramePr>
          <p:nvPr>
            <p:extLst>
              <p:ext uri="{D42A27DB-BD31-4B8C-83A1-F6EECF244321}">
                <p14:modId xmlns:p14="http://schemas.microsoft.com/office/powerpoint/2010/main" xmlns="" val="2071979580"/>
              </p:ext>
            </p:extLst>
          </p:nvPr>
        </p:nvGraphicFramePr>
        <p:xfrm>
          <a:off x="101598" y="5257799"/>
          <a:ext cx="8940798" cy="1634310"/>
        </p:xfrm>
        <a:graphic>
          <a:graphicData uri="http://schemas.openxmlformats.org/drawingml/2006/table">
            <a:tbl>
              <a:tblPr firstRow="1" bandRow="1">
                <a:tableStyleId>{93296810-A885-4BE3-A3E7-6D5BEEA58F35}</a:tableStyleId>
              </a:tblPr>
              <a:tblGrid>
                <a:gridCol w="993422"/>
                <a:gridCol w="993422"/>
                <a:gridCol w="993422"/>
                <a:gridCol w="993422"/>
                <a:gridCol w="993422"/>
                <a:gridCol w="993422"/>
                <a:gridCol w="993422"/>
                <a:gridCol w="993422"/>
                <a:gridCol w="993422"/>
              </a:tblGrid>
              <a:tr h="497115">
                <a:tc gridSpan="3">
                  <a:txBody>
                    <a:bodyPr/>
                    <a:lstStyle/>
                    <a:p>
                      <a:pPr algn="ctr"/>
                      <a:r>
                        <a:rPr lang="en-US" dirty="0" smtClean="0">
                          <a:latin typeface="Myanmar3" pitchFamily="18" charset="0"/>
                        </a:rPr>
                        <a:t>Damage</a:t>
                      </a:r>
                      <a:endParaRPr lang="en-US" dirty="0">
                        <a:latin typeface="Myanmar3" pitchFamily="18" charset="0"/>
                      </a:endParaRPr>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latin typeface="Myanmar3" pitchFamily="18" charset="0"/>
                        </a:rPr>
                        <a:t>Losses</a:t>
                      </a:r>
                      <a:endParaRPr lang="en-US" dirty="0">
                        <a:latin typeface="Myanmar3" pitchFamily="18" charset="0"/>
                      </a:endParaRPr>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latin typeface="Myanmar3" pitchFamily="18" charset="0"/>
                        </a:rPr>
                        <a:t>Disaster Effect</a:t>
                      </a:r>
                      <a:endParaRPr lang="en-US" dirty="0">
                        <a:latin typeface="Myanmar3" pitchFamily="18" charset="0"/>
                      </a:endParaRPr>
                    </a:p>
                  </a:txBody>
                  <a:tcPr/>
                </a:tc>
                <a:tc hMerge="1">
                  <a:txBody>
                    <a:bodyPr/>
                    <a:lstStyle/>
                    <a:p>
                      <a:endParaRPr lang="en-US" dirty="0"/>
                    </a:p>
                  </a:txBody>
                  <a:tcPr/>
                </a:tc>
                <a:tc hMerge="1">
                  <a:txBody>
                    <a:bodyPr/>
                    <a:lstStyle/>
                    <a:p>
                      <a:endParaRPr lang="en-US" dirty="0"/>
                    </a:p>
                  </a:txBody>
                  <a:tcPr/>
                </a:tc>
              </a:tr>
              <a:tr h="497115">
                <a:tc>
                  <a:txBody>
                    <a:bodyPr/>
                    <a:lstStyle/>
                    <a:p>
                      <a:pPr algn="ctr"/>
                      <a:r>
                        <a:rPr lang="en-US" b="1" dirty="0" smtClean="0">
                          <a:solidFill>
                            <a:schemeClr val="bg1"/>
                          </a:solidFill>
                          <a:latin typeface="Myanmar3" pitchFamily="18" charset="0"/>
                        </a:rPr>
                        <a:t>Public</a:t>
                      </a:r>
                      <a:endParaRPr lang="en-US" b="1" dirty="0">
                        <a:solidFill>
                          <a:schemeClr val="bg1"/>
                        </a:solidFill>
                        <a:latin typeface="Myanmar3" pitchFamily="18" charset="0"/>
                      </a:endParaRPr>
                    </a:p>
                  </a:txBody>
                  <a:tcPr>
                    <a:solidFill>
                      <a:srgbClr val="00B050"/>
                    </a:solidFill>
                  </a:tcPr>
                </a:tc>
                <a:tc>
                  <a:txBody>
                    <a:bodyPr/>
                    <a:lstStyle/>
                    <a:p>
                      <a:pPr algn="ctr"/>
                      <a:r>
                        <a:rPr lang="en-US" b="1" dirty="0" smtClean="0">
                          <a:solidFill>
                            <a:schemeClr val="bg1"/>
                          </a:solidFill>
                          <a:latin typeface="Myanmar3" pitchFamily="18" charset="0"/>
                        </a:rPr>
                        <a:t>Private</a:t>
                      </a:r>
                      <a:endParaRPr lang="en-US" b="1" dirty="0">
                        <a:solidFill>
                          <a:schemeClr val="bg1"/>
                        </a:solidFill>
                        <a:latin typeface="Myanmar3" pitchFamily="18" charset="0"/>
                      </a:endParaRPr>
                    </a:p>
                  </a:txBody>
                  <a:tcPr>
                    <a:solidFill>
                      <a:srgbClr val="00B050"/>
                    </a:solidFill>
                  </a:tcPr>
                </a:tc>
                <a:tc>
                  <a:txBody>
                    <a:bodyPr/>
                    <a:lstStyle/>
                    <a:p>
                      <a:pPr algn="ctr"/>
                      <a:r>
                        <a:rPr lang="en-US" b="1" dirty="0" smtClean="0">
                          <a:solidFill>
                            <a:schemeClr val="bg1"/>
                          </a:solidFill>
                          <a:latin typeface="Myanmar3" pitchFamily="18" charset="0"/>
                        </a:rPr>
                        <a:t>Total</a:t>
                      </a:r>
                      <a:endParaRPr lang="en-US" b="1" dirty="0">
                        <a:solidFill>
                          <a:schemeClr val="bg1"/>
                        </a:solidFill>
                        <a:latin typeface="Myanmar3" pitchFamily="18" charset="0"/>
                      </a:endParaRPr>
                    </a:p>
                  </a:txBody>
                  <a:tcPr>
                    <a:solidFill>
                      <a:srgbClr val="00B050"/>
                    </a:solidFill>
                  </a:tcPr>
                </a:tc>
                <a:tc>
                  <a:txBody>
                    <a:bodyPr/>
                    <a:lstStyle/>
                    <a:p>
                      <a:pPr algn="ctr"/>
                      <a:r>
                        <a:rPr lang="en-US" b="1" dirty="0" smtClean="0">
                          <a:solidFill>
                            <a:schemeClr val="bg1"/>
                          </a:solidFill>
                          <a:latin typeface="Myanmar3" pitchFamily="18" charset="0"/>
                        </a:rPr>
                        <a:t>Public</a:t>
                      </a:r>
                      <a:endParaRPr lang="en-US" b="1" dirty="0">
                        <a:solidFill>
                          <a:schemeClr val="bg1"/>
                        </a:solidFill>
                        <a:latin typeface="Myanmar3" pitchFamily="18" charset="0"/>
                      </a:endParaRPr>
                    </a:p>
                  </a:txBody>
                  <a:tcPr>
                    <a:solidFill>
                      <a:srgbClr val="00B050"/>
                    </a:solidFill>
                  </a:tcPr>
                </a:tc>
                <a:tc>
                  <a:txBody>
                    <a:bodyPr/>
                    <a:lstStyle/>
                    <a:p>
                      <a:pPr algn="ctr"/>
                      <a:r>
                        <a:rPr lang="en-US" b="1" dirty="0" smtClean="0">
                          <a:solidFill>
                            <a:schemeClr val="bg1"/>
                          </a:solidFill>
                          <a:latin typeface="Myanmar3" pitchFamily="18" charset="0"/>
                        </a:rPr>
                        <a:t>Private</a:t>
                      </a:r>
                      <a:endParaRPr lang="en-US" b="1" dirty="0">
                        <a:solidFill>
                          <a:schemeClr val="bg1"/>
                        </a:solidFill>
                        <a:latin typeface="Myanmar3" pitchFamily="18" charset="0"/>
                      </a:endParaRPr>
                    </a:p>
                  </a:txBody>
                  <a:tcPr>
                    <a:solidFill>
                      <a:srgbClr val="00B050"/>
                    </a:solidFill>
                  </a:tcPr>
                </a:tc>
                <a:tc>
                  <a:txBody>
                    <a:bodyPr/>
                    <a:lstStyle/>
                    <a:p>
                      <a:pPr algn="ctr"/>
                      <a:r>
                        <a:rPr lang="en-US" b="1" dirty="0" smtClean="0">
                          <a:solidFill>
                            <a:schemeClr val="bg1"/>
                          </a:solidFill>
                          <a:latin typeface="Myanmar3" pitchFamily="18" charset="0"/>
                        </a:rPr>
                        <a:t>Total</a:t>
                      </a:r>
                      <a:endParaRPr lang="en-US" b="1" dirty="0">
                        <a:solidFill>
                          <a:schemeClr val="bg1"/>
                        </a:solidFill>
                        <a:latin typeface="Myanmar3" pitchFamily="18" charset="0"/>
                      </a:endParaRPr>
                    </a:p>
                  </a:txBody>
                  <a:tcPr>
                    <a:solidFill>
                      <a:srgbClr val="00B050"/>
                    </a:solidFill>
                  </a:tcPr>
                </a:tc>
                <a:tc>
                  <a:txBody>
                    <a:bodyPr/>
                    <a:lstStyle/>
                    <a:p>
                      <a:pPr algn="ctr"/>
                      <a:r>
                        <a:rPr lang="en-US" b="1" dirty="0" smtClean="0">
                          <a:solidFill>
                            <a:schemeClr val="bg1"/>
                          </a:solidFill>
                          <a:latin typeface="Myanmar3" pitchFamily="18" charset="0"/>
                        </a:rPr>
                        <a:t>Public</a:t>
                      </a:r>
                      <a:endParaRPr lang="en-US" b="1" dirty="0">
                        <a:solidFill>
                          <a:schemeClr val="bg1"/>
                        </a:solidFill>
                        <a:latin typeface="Myanmar3" pitchFamily="18" charset="0"/>
                      </a:endParaRPr>
                    </a:p>
                  </a:txBody>
                  <a:tcPr>
                    <a:solidFill>
                      <a:srgbClr val="00B050"/>
                    </a:solidFill>
                  </a:tcPr>
                </a:tc>
                <a:tc>
                  <a:txBody>
                    <a:bodyPr/>
                    <a:lstStyle/>
                    <a:p>
                      <a:pPr algn="ctr"/>
                      <a:r>
                        <a:rPr lang="en-US" b="1" dirty="0" smtClean="0">
                          <a:solidFill>
                            <a:schemeClr val="bg1"/>
                          </a:solidFill>
                          <a:latin typeface="Myanmar3" pitchFamily="18" charset="0"/>
                        </a:rPr>
                        <a:t>Private</a:t>
                      </a:r>
                      <a:endParaRPr lang="en-US" b="1" dirty="0">
                        <a:solidFill>
                          <a:schemeClr val="bg1"/>
                        </a:solidFill>
                        <a:latin typeface="Myanmar3" pitchFamily="18" charset="0"/>
                      </a:endParaRPr>
                    </a:p>
                  </a:txBody>
                  <a:tcPr>
                    <a:solidFill>
                      <a:srgbClr val="00B050"/>
                    </a:solidFill>
                  </a:tcPr>
                </a:tc>
                <a:tc>
                  <a:txBody>
                    <a:bodyPr/>
                    <a:lstStyle/>
                    <a:p>
                      <a:pPr algn="ctr"/>
                      <a:r>
                        <a:rPr lang="en-US" b="1" dirty="0" smtClean="0">
                          <a:solidFill>
                            <a:schemeClr val="bg1"/>
                          </a:solidFill>
                          <a:latin typeface="Myanmar3" pitchFamily="18" charset="0"/>
                        </a:rPr>
                        <a:t>Total</a:t>
                      </a:r>
                      <a:endParaRPr lang="en-US" b="1" dirty="0">
                        <a:solidFill>
                          <a:schemeClr val="bg1"/>
                        </a:solidFill>
                        <a:latin typeface="Myanmar3" pitchFamily="18" charset="0"/>
                      </a:endParaRPr>
                    </a:p>
                  </a:txBody>
                  <a:tcPr>
                    <a:solidFill>
                      <a:srgbClr val="00B050"/>
                    </a:solidFill>
                  </a:tcPr>
                </a:tc>
              </a:tr>
              <a:tr h="497115">
                <a:tc>
                  <a:txBody>
                    <a:bodyPr/>
                    <a:lstStyle/>
                    <a:p>
                      <a:r>
                        <a:rPr lang="en-US" sz="1800" dirty="0" smtClean="0">
                          <a:solidFill>
                            <a:schemeClr val="tx1"/>
                          </a:solidFill>
                          <a:latin typeface="Myanmar3" pitchFamily="18" charset="0"/>
                        </a:rPr>
                        <a:t>165,669</a:t>
                      </a:r>
                      <a:endParaRPr lang="en-US" sz="1800" dirty="0">
                        <a:solidFill>
                          <a:schemeClr val="tx1"/>
                        </a:solidFill>
                        <a:latin typeface="Myanmar3" pitchFamily="18" charset="0"/>
                      </a:endParaRPr>
                    </a:p>
                  </a:txBody>
                  <a:tcPr anchor="ctr"/>
                </a:tc>
                <a:tc>
                  <a:txBody>
                    <a:bodyPr/>
                    <a:lstStyle/>
                    <a:p>
                      <a:r>
                        <a:rPr lang="en-US" sz="1800" dirty="0" smtClean="0">
                          <a:solidFill>
                            <a:schemeClr val="tx1"/>
                          </a:solidFill>
                          <a:latin typeface="Myanmar3" pitchFamily="18" charset="0"/>
                        </a:rPr>
                        <a:t>626,823</a:t>
                      </a:r>
                      <a:endParaRPr lang="en-US" sz="1800" dirty="0">
                        <a:solidFill>
                          <a:schemeClr val="tx1"/>
                        </a:solidFill>
                        <a:latin typeface="Myanmar3" pitchFamily="18" charset="0"/>
                      </a:endParaRPr>
                    </a:p>
                  </a:txBody>
                  <a:tcPr anchor="ctr"/>
                </a:tc>
                <a:tc>
                  <a:txBody>
                    <a:bodyPr/>
                    <a:lstStyle/>
                    <a:p>
                      <a:r>
                        <a:rPr lang="en-US" sz="1800" dirty="0" smtClean="0">
                          <a:solidFill>
                            <a:schemeClr val="tx1"/>
                          </a:solidFill>
                          <a:latin typeface="Myanmar3" pitchFamily="18" charset="0"/>
                        </a:rPr>
                        <a:t>792493</a:t>
                      </a:r>
                      <a:endParaRPr lang="en-US" sz="1800" dirty="0">
                        <a:solidFill>
                          <a:schemeClr val="tx1"/>
                        </a:solidFill>
                        <a:latin typeface="Myanmar3" pitchFamily="18" charset="0"/>
                      </a:endParaRPr>
                    </a:p>
                  </a:txBody>
                  <a:tcPr anchor="ctr"/>
                </a:tc>
                <a:tc>
                  <a:txBody>
                    <a:bodyPr/>
                    <a:lstStyle/>
                    <a:p>
                      <a:r>
                        <a:rPr lang="en-US" sz="1800" dirty="0" smtClean="0">
                          <a:solidFill>
                            <a:schemeClr val="tx1"/>
                          </a:solidFill>
                          <a:latin typeface="Myanmar3" pitchFamily="18" charset="0"/>
                        </a:rPr>
                        <a:t>29267</a:t>
                      </a:r>
                      <a:endParaRPr lang="en-US" sz="1800" dirty="0">
                        <a:solidFill>
                          <a:schemeClr val="tx1"/>
                        </a:solidFill>
                        <a:latin typeface="Myanmar3" pitchFamily="18" charset="0"/>
                      </a:endParaRPr>
                    </a:p>
                  </a:txBody>
                  <a:tcPr anchor="ctr"/>
                </a:tc>
                <a:tc>
                  <a:txBody>
                    <a:bodyPr/>
                    <a:lstStyle/>
                    <a:p>
                      <a:r>
                        <a:rPr lang="en-US" sz="1800" dirty="0" smtClean="0">
                          <a:solidFill>
                            <a:schemeClr val="tx1"/>
                          </a:solidFill>
                          <a:latin typeface="Myanmar3" pitchFamily="18" charset="0"/>
                        </a:rPr>
                        <a:t>1120253</a:t>
                      </a:r>
                      <a:endParaRPr lang="en-US" sz="1800" dirty="0">
                        <a:solidFill>
                          <a:schemeClr val="tx1"/>
                        </a:solidFill>
                        <a:latin typeface="Myanmar3" pitchFamily="18" charset="0"/>
                      </a:endParaRPr>
                    </a:p>
                  </a:txBody>
                  <a:tcPr anchor="ctr"/>
                </a:tc>
                <a:tc>
                  <a:txBody>
                    <a:bodyPr/>
                    <a:lstStyle/>
                    <a:p>
                      <a:r>
                        <a:rPr lang="en-US" sz="1800" dirty="0" smtClean="0">
                          <a:solidFill>
                            <a:schemeClr val="tx1"/>
                          </a:solidFill>
                          <a:latin typeface="Myanmar3" pitchFamily="18" charset="0"/>
                        </a:rPr>
                        <a:t>1149521</a:t>
                      </a:r>
                      <a:endParaRPr lang="en-US" sz="1800" dirty="0">
                        <a:solidFill>
                          <a:schemeClr val="tx1"/>
                        </a:solidFill>
                        <a:latin typeface="Myanmar3" pitchFamily="18" charset="0"/>
                      </a:endParaRPr>
                    </a:p>
                  </a:txBody>
                  <a:tcPr anchor="ctr"/>
                </a:tc>
                <a:tc>
                  <a:txBody>
                    <a:bodyPr/>
                    <a:lstStyle/>
                    <a:p>
                      <a:r>
                        <a:rPr lang="en-US" sz="1800" dirty="0" smtClean="0">
                          <a:solidFill>
                            <a:schemeClr val="tx1"/>
                          </a:solidFill>
                          <a:latin typeface="Myanmar3" pitchFamily="18" charset="0"/>
                        </a:rPr>
                        <a:t>194937</a:t>
                      </a:r>
                      <a:endParaRPr lang="en-US" sz="1800" dirty="0">
                        <a:solidFill>
                          <a:schemeClr val="tx1"/>
                        </a:solidFill>
                        <a:latin typeface="Myanmar3" pitchFamily="18" charset="0"/>
                      </a:endParaRPr>
                    </a:p>
                  </a:txBody>
                  <a:tcPr anchor="ctr"/>
                </a:tc>
                <a:tc>
                  <a:txBody>
                    <a:bodyPr/>
                    <a:lstStyle/>
                    <a:p>
                      <a:r>
                        <a:rPr lang="en-US" sz="1800" dirty="0" smtClean="0">
                          <a:solidFill>
                            <a:schemeClr val="tx1"/>
                          </a:solidFill>
                          <a:latin typeface="Myanmar3" pitchFamily="18" charset="0"/>
                        </a:rPr>
                        <a:t>1747077</a:t>
                      </a:r>
                      <a:endParaRPr lang="en-US" sz="1800" dirty="0">
                        <a:solidFill>
                          <a:schemeClr val="tx1"/>
                        </a:solidFill>
                        <a:latin typeface="Myanmar3" pitchFamily="18" charset="0"/>
                      </a:endParaRPr>
                    </a:p>
                  </a:txBody>
                  <a:tcPr anchor="ctr"/>
                </a:tc>
                <a:tc>
                  <a:txBody>
                    <a:bodyPr/>
                    <a:lstStyle/>
                    <a:p>
                      <a:r>
                        <a:rPr lang="en-US" sz="1800" dirty="0" smtClean="0">
                          <a:solidFill>
                            <a:schemeClr val="tx1"/>
                          </a:solidFill>
                          <a:latin typeface="Myanmar3" pitchFamily="18" charset="0"/>
                        </a:rPr>
                        <a:t>1942014</a:t>
                      </a:r>
                      <a:endParaRPr lang="en-US" sz="1800" dirty="0">
                        <a:solidFill>
                          <a:schemeClr val="tx1"/>
                        </a:solidFill>
                        <a:latin typeface="Myanmar3" pitchFamily="18" charset="0"/>
                      </a:endParaRPr>
                    </a:p>
                  </a:txBody>
                  <a:tcPr anchor="ctr"/>
                </a:tc>
              </a:tr>
            </a:tbl>
          </a:graphicData>
        </a:graphic>
      </p:graphicFrame>
      <p:sp>
        <p:nvSpPr>
          <p:cNvPr id="12" name="TextBox 11"/>
          <p:cNvSpPr txBox="1"/>
          <p:nvPr/>
        </p:nvSpPr>
        <p:spPr>
          <a:xfrm>
            <a:off x="7547424" y="4963889"/>
            <a:ext cx="1600245" cy="369332"/>
          </a:xfrm>
          <a:prstGeom prst="rect">
            <a:avLst/>
          </a:prstGeom>
          <a:noFill/>
        </p:spPr>
        <p:txBody>
          <a:bodyPr wrap="square" rtlCol="0">
            <a:spAutoFit/>
          </a:bodyPr>
          <a:lstStyle/>
          <a:p>
            <a:r>
              <a:rPr lang="en-US" b="1" dirty="0" smtClean="0">
                <a:latin typeface="Myanmar3" pitchFamily="18" charset="0"/>
              </a:rPr>
              <a:t>MMK million</a:t>
            </a:r>
            <a:endParaRPr lang="en-US" b="1" dirty="0">
              <a:latin typeface="Myanmar3" pitchFamily="18" charset="0"/>
            </a:endParaRPr>
          </a:p>
        </p:txBody>
      </p:sp>
    </p:spTree>
    <p:extLst>
      <p:ext uri="{BB962C8B-B14F-4D97-AF65-F5344CB8AC3E}">
        <p14:creationId xmlns:p14="http://schemas.microsoft.com/office/powerpoint/2010/main" xmlns="" val="2784363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435340" y="4782311"/>
            <a:ext cx="283463" cy="0"/>
          </a:xfrm>
          <a:custGeom>
            <a:avLst/>
            <a:gdLst/>
            <a:ahLst/>
            <a:cxnLst/>
            <a:rect l="l" t="t" r="r" b="b"/>
            <a:pathLst>
              <a:path w="283463">
                <a:moveTo>
                  <a:pt x="0" y="0"/>
                </a:moveTo>
                <a:lnTo>
                  <a:pt x="283463" y="0"/>
                </a:lnTo>
              </a:path>
            </a:pathLst>
          </a:custGeom>
          <a:ln w="9144">
            <a:solidFill>
              <a:srgbClr val="D9D9D9"/>
            </a:solidFill>
          </a:ln>
        </p:spPr>
        <p:txBody>
          <a:bodyPr wrap="square" lIns="0" tIns="0" rIns="0" bIns="0" rtlCol="0">
            <a:noAutofit/>
          </a:bodyPr>
          <a:lstStyle/>
          <a:p>
            <a:endParaRPr/>
          </a:p>
        </p:txBody>
      </p:sp>
      <p:sp>
        <p:nvSpPr>
          <p:cNvPr id="3" name="object 3"/>
          <p:cNvSpPr/>
          <p:nvPr/>
        </p:nvSpPr>
        <p:spPr>
          <a:xfrm>
            <a:off x="7490459" y="4782311"/>
            <a:ext cx="566928" cy="0"/>
          </a:xfrm>
          <a:custGeom>
            <a:avLst/>
            <a:gdLst/>
            <a:ahLst/>
            <a:cxnLst/>
            <a:rect l="l" t="t" r="r" b="b"/>
            <a:pathLst>
              <a:path w="566928">
                <a:moveTo>
                  <a:pt x="0" y="0"/>
                </a:moveTo>
                <a:lnTo>
                  <a:pt x="566928" y="0"/>
                </a:lnTo>
              </a:path>
            </a:pathLst>
          </a:custGeom>
          <a:ln w="9144">
            <a:solidFill>
              <a:srgbClr val="D9D9D9"/>
            </a:solidFill>
          </a:ln>
        </p:spPr>
        <p:txBody>
          <a:bodyPr wrap="square" lIns="0" tIns="0" rIns="0" bIns="0" rtlCol="0">
            <a:noAutofit/>
          </a:bodyPr>
          <a:lstStyle/>
          <a:p>
            <a:endParaRPr/>
          </a:p>
        </p:txBody>
      </p:sp>
      <p:sp>
        <p:nvSpPr>
          <p:cNvPr id="4" name="object 4"/>
          <p:cNvSpPr/>
          <p:nvPr/>
        </p:nvSpPr>
        <p:spPr>
          <a:xfrm>
            <a:off x="6544056" y="4782311"/>
            <a:ext cx="566927" cy="0"/>
          </a:xfrm>
          <a:custGeom>
            <a:avLst/>
            <a:gdLst/>
            <a:ahLst/>
            <a:cxnLst/>
            <a:rect l="l" t="t" r="r" b="b"/>
            <a:pathLst>
              <a:path w="566927">
                <a:moveTo>
                  <a:pt x="0" y="0"/>
                </a:moveTo>
                <a:lnTo>
                  <a:pt x="566927" y="0"/>
                </a:lnTo>
              </a:path>
            </a:pathLst>
          </a:custGeom>
          <a:ln w="9144">
            <a:solidFill>
              <a:srgbClr val="D9D9D9"/>
            </a:solidFill>
          </a:ln>
        </p:spPr>
        <p:txBody>
          <a:bodyPr wrap="square" lIns="0" tIns="0" rIns="0" bIns="0" rtlCol="0">
            <a:noAutofit/>
          </a:bodyPr>
          <a:lstStyle/>
          <a:p>
            <a:endParaRPr/>
          </a:p>
        </p:txBody>
      </p:sp>
      <p:sp>
        <p:nvSpPr>
          <p:cNvPr id="5" name="object 5"/>
          <p:cNvSpPr/>
          <p:nvPr/>
        </p:nvSpPr>
        <p:spPr>
          <a:xfrm>
            <a:off x="5597652" y="4782311"/>
            <a:ext cx="568451" cy="0"/>
          </a:xfrm>
          <a:custGeom>
            <a:avLst/>
            <a:gdLst/>
            <a:ahLst/>
            <a:cxnLst/>
            <a:rect l="l" t="t" r="r" b="b"/>
            <a:pathLst>
              <a:path w="568451">
                <a:moveTo>
                  <a:pt x="0" y="0"/>
                </a:moveTo>
                <a:lnTo>
                  <a:pt x="568451" y="0"/>
                </a:lnTo>
              </a:path>
            </a:pathLst>
          </a:custGeom>
          <a:ln w="9144">
            <a:solidFill>
              <a:srgbClr val="D9D9D9"/>
            </a:solidFill>
          </a:ln>
        </p:spPr>
        <p:txBody>
          <a:bodyPr wrap="square" lIns="0" tIns="0" rIns="0" bIns="0" rtlCol="0">
            <a:noAutofit/>
          </a:bodyPr>
          <a:lstStyle/>
          <a:p>
            <a:endParaRPr/>
          </a:p>
        </p:txBody>
      </p:sp>
      <p:sp>
        <p:nvSpPr>
          <p:cNvPr id="6" name="object 6"/>
          <p:cNvSpPr/>
          <p:nvPr/>
        </p:nvSpPr>
        <p:spPr>
          <a:xfrm>
            <a:off x="4652771" y="4782311"/>
            <a:ext cx="566927" cy="0"/>
          </a:xfrm>
          <a:custGeom>
            <a:avLst/>
            <a:gdLst/>
            <a:ahLst/>
            <a:cxnLst/>
            <a:rect l="l" t="t" r="r" b="b"/>
            <a:pathLst>
              <a:path w="566927">
                <a:moveTo>
                  <a:pt x="0" y="0"/>
                </a:moveTo>
                <a:lnTo>
                  <a:pt x="566927" y="0"/>
                </a:lnTo>
              </a:path>
            </a:pathLst>
          </a:custGeom>
          <a:ln w="9144">
            <a:solidFill>
              <a:srgbClr val="D9D9D9"/>
            </a:solidFill>
          </a:ln>
        </p:spPr>
        <p:txBody>
          <a:bodyPr wrap="square" lIns="0" tIns="0" rIns="0" bIns="0" rtlCol="0">
            <a:noAutofit/>
          </a:bodyPr>
          <a:lstStyle/>
          <a:p>
            <a:endParaRPr/>
          </a:p>
        </p:txBody>
      </p:sp>
      <p:sp>
        <p:nvSpPr>
          <p:cNvPr id="7" name="object 7"/>
          <p:cNvSpPr/>
          <p:nvPr/>
        </p:nvSpPr>
        <p:spPr>
          <a:xfrm>
            <a:off x="3706367" y="4782311"/>
            <a:ext cx="566928" cy="0"/>
          </a:xfrm>
          <a:custGeom>
            <a:avLst/>
            <a:gdLst/>
            <a:ahLst/>
            <a:cxnLst/>
            <a:rect l="l" t="t" r="r" b="b"/>
            <a:pathLst>
              <a:path w="566928">
                <a:moveTo>
                  <a:pt x="0" y="0"/>
                </a:moveTo>
                <a:lnTo>
                  <a:pt x="566928" y="0"/>
                </a:lnTo>
              </a:path>
            </a:pathLst>
          </a:custGeom>
          <a:ln w="9144">
            <a:solidFill>
              <a:srgbClr val="D9D9D9"/>
            </a:solidFill>
          </a:ln>
        </p:spPr>
        <p:txBody>
          <a:bodyPr wrap="square" lIns="0" tIns="0" rIns="0" bIns="0" rtlCol="0">
            <a:noAutofit/>
          </a:bodyPr>
          <a:lstStyle/>
          <a:p>
            <a:endParaRPr/>
          </a:p>
        </p:txBody>
      </p:sp>
      <p:sp>
        <p:nvSpPr>
          <p:cNvPr id="8" name="object 8"/>
          <p:cNvSpPr/>
          <p:nvPr/>
        </p:nvSpPr>
        <p:spPr>
          <a:xfrm>
            <a:off x="2759964" y="4782311"/>
            <a:ext cx="568451" cy="0"/>
          </a:xfrm>
          <a:custGeom>
            <a:avLst/>
            <a:gdLst/>
            <a:ahLst/>
            <a:cxnLst/>
            <a:rect l="l" t="t" r="r" b="b"/>
            <a:pathLst>
              <a:path w="568451">
                <a:moveTo>
                  <a:pt x="0" y="0"/>
                </a:moveTo>
                <a:lnTo>
                  <a:pt x="568451" y="0"/>
                </a:lnTo>
              </a:path>
            </a:pathLst>
          </a:custGeom>
          <a:ln w="9144">
            <a:solidFill>
              <a:srgbClr val="D9D9D9"/>
            </a:solidFill>
          </a:ln>
        </p:spPr>
        <p:txBody>
          <a:bodyPr wrap="square" lIns="0" tIns="0" rIns="0" bIns="0" rtlCol="0">
            <a:noAutofit/>
          </a:bodyPr>
          <a:lstStyle/>
          <a:p>
            <a:endParaRPr/>
          </a:p>
        </p:txBody>
      </p:sp>
      <p:sp>
        <p:nvSpPr>
          <p:cNvPr id="9" name="object 9"/>
          <p:cNvSpPr/>
          <p:nvPr/>
        </p:nvSpPr>
        <p:spPr>
          <a:xfrm>
            <a:off x="1815083" y="4782311"/>
            <a:ext cx="566928" cy="0"/>
          </a:xfrm>
          <a:custGeom>
            <a:avLst/>
            <a:gdLst/>
            <a:ahLst/>
            <a:cxnLst/>
            <a:rect l="l" t="t" r="r" b="b"/>
            <a:pathLst>
              <a:path w="566928">
                <a:moveTo>
                  <a:pt x="0" y="0"/>
                </a:moveTo>
                <a:lnTo>
                  <a:pt x="566928" y="0"/>
                </a:lnTo>
              </a:path>
            </a:pathLst>
          </a:custGeom>
          <a:ln w="9144">
            <a:solidFill>
              <a:srgbClr val="D9D9D9"/>
            </a:solidFill>
          </a:ln>
        </p:spPr>
        <p:txBody>
          <a:bodyPr wrap="square" lIns="0" tIns="0" rIns="0" bIns="0" rtlCol="0">
            <a:noAutofit/>
          </a:bodyPr>
          <a:lstStyle/>
          <a:p>
            <a:endParaRPr/>
          </a:p>
        </p:txBody>
      </p:sp>
      <p:sp>
        <p:nvSpPr>
          <p:cNvPr id="10" name="object 10"/>
          <p:cNvSpPr/>
          <p:nvPr/>
        </p:nvSpPr>
        <p:spPr>
          <a:xfrm>
            <a:off x="1152144" y="4782311"/>
            <a:ext cx="284988" cy="0"/>
          </a:xfrm>
          <a:custGeom>
            <a:avLst/>
            <a:gdLst/>
            <a:ahLst/>
            <a:cxnLst/>
            <a:rect l="l" t="t" r="r" b="b"/>
            <a:pathLst>
              <a:path w="284988">
                <a:moveTo>
                  <a:pt x="0" y="0"/>
                </a:moveTo>
                <a:lnTo>
                  <a:pt x="284988" y="0"/>
                </a:lnTo>
              </a:path>
            </a:pathLst>
          </a:custGeom>
          <a:ln w="9144">
            <a:solidFill>
              <a:srgbClr val="D9D9D9"/>
            </a:solidFill>
          </a:ln>
        </p:spPr>
        <p:txBody>
          <a:bodyPr wrap="square" lIns="0" tIns="0" rIns="0" bIns="0" rtlCol="0">
            <a:noAutofit/>
          </a:bodyPr>
          <a:lstStyle/>
          <a:p>
            <a:endParaRPr/>
          </a:p>
        </p:txBody>
      </p:sp>
      <p:sp>
        <p:nvSpPr>
          <p:cNvPr id="11" name="object 11"/>
          <p:cNvSpPr/>
          <p:nvPr/>
        </p:nvSpPr>
        <p:spPr>
          <a:xfrm>
            <a:off x="8435340" y="4152900"/>
            <a:ext cx="283463" cy="0"/>
          </a:xfrm>
          <a:custGeom>
            <a:avLst/>
            <a:gdLst/>
            <a:ahLst/>
            <a:cxnLst/>
            <a:rect l="l" t="t" r="r" b="b"/>
            <a:pathLst>
              <a:path w="283463">
                <a:moveTo>
                  <a:pt x="0" y="0"/>
                </a:moveTo>
                <a:lnTo>
                  <a:pt x="283463" y="0"/>
                </a:lnTo>
              </a:path>
            </a:pathLst>
          </a:custGeom>
          <a:ln w="9144">
            <a:solidFill>
              <a:srgbClr val="D9D9D9"/>
            </a:solidFill>
          </a:ln>
        </p:spPr>
        <p:txBody>
          <a:bodyPr wrap="square" lIns="0" tIns="0" rIns="0" bIns="0" rtlCol="0">
            <a:noAutofit/>
          </a:bodyPr>
          <a:lstStyle/>
          <a:p>
            <a:endParaRPr/>
          </a:p>
        </p:txBody>
      </p:sp>
      <p:sp>
        <p:nvSpPr>
          <p:cNvPr id="12" name="object 12"/>
          <p:cNvSpPr/>
          <p:nvPr/>
        </p:nvSpPr>
        <p:spPr>
          <a:xfrm>
            <a:off x="7490459" y="4152900"/>
            <a:ext cx="566928" cy="0"/>
          </a:xfrm>
          <a:custGeom>
            <a:avLst/>
            <a:gdLst/>
            <a:ahLst/>
            <a:cxnLst/>
            <a:rect l="l" t="t" r="r" b="b"/>
            <a:pathLst>
              <a:path w="566928">
                <a:moveTo>
                  <a:pt x="0" y="0"/>
                </a:moveTo>
                <a:lnTo>
                  <a:pt x="566928" y="0"/>
                </a:lnTo>
              </a:path>
            </a:pathLst>
          </a:custGeom>
          <a:ln w="9144">
            <a:solidFill>
              <a:srgbClr val="D9D9D9"/>
            </a:solidFill>
          </a:ln>
        </p:spPr>
        <p:txBody>
          <a:bodyPr wrap="square" lIns="0" tIns="0" rIns="0" bIns="0" rtlCol="0">
            <a:noAutofit/>
          </a:bodyPr>
          <a:lstStyle/>
          <a:p>
            <a:endParaRPr/>
          </a:p>
        </p:txBody>
      </p:sp>
      <p:sp>
        <p:nvSpPr>
          <p:cNvPr id="13" name="object 13"/>
          <p:cNvSpPr/>
          <p:nvPr/>
        </p:nvSpPr>
        <p:spPr>
          <a:xfrm>
            <a:off x="4652771" y="4152900"/>
            <a:ext cx="2458211" cy="0"/>
          </a:xfrm>
          <a:custGeom>
            <a:avLst/>
            <a:gdLst/>
            <a:ahLst/>
            <a:cxnLst/>
            <a:rect l="l" t="t" r="r" b="b"/>
            <a:pathLst>
              <a:path w="2458211">
                <a:moveTo>
                  <a:pt x="0" y="0"/>
                </a:moveTo>
                <a:lnTo>
                  <a:pt x="2458211" y="0"/>
                </a:lnTo>
              </a:path>
            </a:pathLst>
          </a:custGeom>
          <a:ln w="9144">
            <a:solidFill>
              <a:srgbClr val="D9D9D9"/>
            </a:solidFill>
          </a:ln>
        </p:spPr>
        <p:txBody>
          <a:bodyPr wrap="square" lIns="0" tIns="0" rIns="0" bIns="0" rtlCol="0">
            <a:noAutofit/>
          </a:bodyPr>
          <a:lstStyle/>
          <a:p>
            <a:endParaRPr/>
          </a:p>
        </p:txBody>
      </p:sp>
      <p:sp>
        <p:nvSpPr>
          <p:cNvPr id="14" name="object 14"/>
          <p:cNvSpPr/>
          <p:nvPr/>
        </p:nvSpPr>
        <p:spPr>
          <a:xfrm>
            <a:off x="2759964" y="4152900"/>
            <a:ext cx="1513332" cy="0"/>
          </a:xfrm>
          <a:custGeom>
            <a:avLst/>
            <a:gdLst/>
            <a:ahLst/>
            <a:cxnLst/>
            <a:rect l="l" t="t" r="r" b="b"/>
            <a:pathLst>
              <a:path w="1513332">
                <a:moveTo>
                  <a:pt x="0" y="0"/>
                </a:moveTo>
                <a:lnTo>
                  <a:pt x="1513332" y="0"/>
                </a:lnTo>
              </a:path>
            </a:pathLst>
          </a:custGeom>
          <a:ln w="9144">
            <a:solidFill>
              <a:srgbClr val="D9D9D9"/>
            </a:solidFill>
          </a:ln>
        </p:spPr>
        <p:txBody>
          <a:bodyPr wrap="square" lIns="0" tIns="0" rIns="0" bIns="0" rtlCol="0">
            <a:noAutofit/>
          </a:bodyPr>
          <a:lstStyle/>
          <a:p>
            <a:endParaRPr/>
          </a:p>
        </p:txBody>
      </p:sp>
      <p:sp>
        <p:nvSpPr>
          <p:cNvPr id="15" name="object 15"/>
          <p:cNvSpPr/>
          <p:nvPr/>
        </p:nvSpPr>
        <p:spPr>
          <a:xfrm>
            <a:off x="1815083" y="4152900"/>
            <a:ext cx="566928" cy="0"/>
          </a:xfrm>
          <a:custGeom>
            <a:avLst/>
            <a:gdLst/>
            <a:ahLst/>
            <a:cxnLst/>
            <a:rect l="l" t="t" r="r" b="b"/>
            <a:pathLst>
              <a:path w="566928">
                <a:moveTo>
                  <a:pt x="0" y="0"/>
                </a:moveTo>
                <a:lnTo>
                  <a:pt x="566928" y="0"/>
                </a:lnTo>
              </a:path>
            </a:pathLst>
          </a:custGeom>
          <a:ln w="9144">
            <a:solidFill>
              <a:srgbClr val="D9D9D9"/>
            </a:solidFill>
          </a:ln>
        </p:spPr>
        <p:txBody>
          <a:bodyPr wrap="square" lIns="0" tIns="0" rIns="0" bIns="0" rtlCol="0">
            <a:noAutofit/>
          </a:bodyPr>
          <a:lstStyle/>
          <a:p>
            <a:endParaRPr/>
          </a:p>
        </p:txBody>
      </p:sp>
      <p:sp>
        <p:nvSpPr>
          <p:cNvPr id="16" name="object 16"/>
          <p:cNvSpPr/>
          <p:nvPr/>
        </p:nvSpPr>
        <p:spPr>
          <a:xfrm>
            <a:off x="1152144" y="4152900"/>
            <a:ext cx="284988" cy="0"/>
          </a:xfrm>
          <a:custGeom>
            <a:avLst/>
            <a:gdLst/>
            <a:ahLst/>
            <a:cxnLst/>
            <a:rect l="l" t="t" r="r" b="b"/>
            <a:pathLst>
              <a:path w="284988">
                <a:moveTo>
                  <a:pt x="0" y="0"/>
                </a:moveTo>
                <a:lnTo>
                  <a:pt x="284988" y="0"/>
                </a:lnTo>
              </a:path>
            </a:pathLst>
          </a:custGeom>
          <a:ln w="9144">
            <a:solidFill>
              <a:srgbClr val="D9D9D9"/>
            </a:solidFill>
          </a:ln>
        </p:spPr>
        <p:txBody>
          <a:bodyPr wrap="square" lIns="0" tIns="0" rIns="0" bIns="0" rtlCol="0">
            <a:noAutofit/>
          </a:bodyPr>
          <a:lstStyle/>
          <a:p>
            <a:endParaRPr/>
          </a:p>
        </p:txBody>
      </p:sp>
      <p:sp>
        <p:nvSpPr>
          <p:cNvPr id="17" name="object 17"/>
          <p:cNvSpPr/>
          <p:nvPr/>
        </p:nvSpPr>
        <p:spPr>
          <a:xfrm>
            <a:off x="8435340" y="3521964"/>
            <a:ext cx="283463" cy="0"/>
          </a:xfrm>
          <a:custGeom>
            <a:avLst/>
            <a:gdLst/>
            <a:ahLst/>
            <a:cxnLst/>
            <a:rect l="l" t="t" r="r" b="b"/>
            <a:pathLst>
              <a:path w="283463">
                <a:moveTo>
                  <a:pt x="0" y="0"/>
                </a:moveTo>
                <a:lnTo>
                  <a:pt x="283463" y="0"/>
                </a:lnTo>
              </a:path>
            </a:pathLst>
          </a:custGeom>
          <a:ln w="9144">
            <a:solidFill>
              <a:srgbClr val="D9D9D9"/>
            </a:solidFill>
          </a:ln>
        </p:spPr>
        <p:txBody>
          <a:bodyPr wrap="square" lIns="0" tIns="0" rIns="0" bIns="0" rtlCol="0">
            <a:noAutofit/>
          </a:bodyPr>
          <a:lstStyle/>
          <a:p>
            <a:endParaRPr/>
          </a:p>
        </p:txBody>
      </p:sp>
      <p:sp>
        <p:nvSpPr>
          <p:cNvPr id="18" name="object 18"/>
          <p:cNvSpPr/>
          <p:nvPr/>
        </p:nvSpPr>
        <p:spPr>
          <a:xfrm>
            <a:off x="6544056" y="3521964"/>
            <a:ext cx="1513332" cy="0"/>
          </a:xfrm>
          <a:custGeom>
            <a:avLst/>
            <a:gdLst/>
            <a:ahLst/>
            <a:cxnLst/>
            <a:rect l="l" t="t" r="r" b="b"/>
            <a:pathLst>
              <a:path w="1513332">
                <a:moveTo>
                  <a:pt x="0" y="0"/>
                </a:moveTo>
                <a:lnTo>
                  <a:pt x="1513332" y="0"/>
                </a:lnTo>
              </a:path>
            </a:pathLst>
          </a:custGeom>
          <a:ln w="9144">
            <a:solidFill>
              <a:srgbClr val="D9D9D9"/>
            </a:solidFill>
          </a:ln>
        </p:spPr>
        <p:txBody>
          <a:bodyPr wrap="square" lIns="0" tIns="0" rIns="0" bIns="0" rtlCol="0">
            <a:noAutofit/>
          </a:bodyPr>
          <a:lstStyle/>
          <a:p>
            <a:endParaRPr/>
          </a:p>
        </p:txBody>
      </p:sp>
      <p:sp>
        <p:nvSpPr>
          <p:cNvPr id="19" name="object 19"/>
          <p:cNvSpPr/>
          <p:nvPr/>
        </p:nvSpPr>
        <p:spPr>
          <a:xfrm>
            <a:off x="2759964" y="3521964"/>
            <a:ext cx="3406140" cy="0"/>
          </a:xfrm>
          <a:custGeom>
            <a:avLst/>
            <a:gdLst/>
            <a:ahLst/>
            <a:cxnLst/>
            <a:rect l="l" t="t" r="r" b="b"/>
            <a:pathLst>
              <a:path w="3406140">
                <a:moveTo>
                  <a:pt x="0" y="0"/>
                </a:moveTo>
                <a:lnTo>
                  <a:pt x="3406140" y="0"/>
                </a:lnTo>
              </a:path>
            </a:pathLst>
          </a:custGeom>
          <a:ln w="9144">
            <a:solidFill>
              <a:srgbClr val="D9D9D9"/>
            </a:solidFill>
          </a:ln>
        </p:spPr>
        <p:txBody>
          <a:bodyPr wrap="square" lIns="0" tIns="0" rIns="0" bIns="0" rtlCol="0">
            <a:noAutofit/>
          </a:bodyPr>
          <a:lstStyle/>
          <a:p>
            <a:endParaRPr/>
          </a:p>
        </p:txBody>
      </p:sp>
      <p:sp>
        <p:nvSpPr>
          <p:cNvPr id="20" name="object 20"/>
          <p:cNvSpPr/>
          <p:nvPr/>
        </p:nvSpPr>
        <p:spPr>
          <a:xfrm>
            <a:off x="1152144" y="3521964"/>
            <a:ext cx="1229868" cy="0"/>
          </a:xfrm>
          <a:custGeom>
            <a:avLst/>
            <a:gdLst/>
            <a:ahLst/>
            <a:cxnLst/>
            <a:rect l="l" t="t" r="r" b="b"/>
            <a:pathLst>
              <a:path w="1229868">
                <a:moveTo>
                  <a:pt x="0" y="0"/>
                </a:moveTo>
                <a:lnTo>
                  <a:pt x="1229868" y="0"/>
                </a:lnTo>
              </a:path>
            </a:pathLst>
          </a:custGeom>
          <a:ln w="9144">
            <a:solidFill>
              <a:srgbClr val="D9D9D9"/>
            </a:solidFill>
          </a:ln>
        </p:spPr>
        <p:txBody>
          <a:bodyPr wrap="square" lIns="0" tIns="0" rIns="0" bIns="0" rtlCol="0">
            <a:noAutofit/>
          </a:bodyPr>
          <a:lstStyle/>
          <a:p>
            <a:endParaRPr/>
          </a:p>
        </p:txBody>
      </p:sp>
      <p:sp>
        <p:nvSpPr>
          <p:cNvPr id="21" name="object 21"/>
          <p:cNvSpPr/>
          <p:nvPr/>
        </p:nvSpPr>
        <p:spPr>
          <a:xfrm>
            <a:off x="8435340" y="2892551"/>
            <a:ext cx="283463" cy="0"/>
          </a:xfrm>
          <a:custGeom>
            <a:avLst/>
            <a:gdLst/>
            <a:ahLst/>
            <a:cxnLst/>
            <a:rect l="l" t="t" r="r" b="b"/>
            <a:pathLst>
              <a:path w="283463">
                <a:moveTo>
                  <a:pt x="0" y="0"/>
                </a:moveTo>
                <a:lnTo>
                  <a:pt x="283463" y="0"/>
                </a:lnTo>
              </a:path>
            </a:pathLst>
          </a:custGeom>
          <a:ln w="9144">
            <a:solidFill>
              <a:srgbClr val="D9D9D9"/>
            </a:solidFill>
          </a:ln>
        </p:spPr>
        <p:txBody>
          <a:bodyPr wrap="square" lIns="0" tIns="0" rIns="0" bIns="0" rtlCol="0">
            <a:noAutofit/>
          </a:bodyPr>
          <a:lstStyle/>
          <a:p>
            <a:endParaRPr/>
          </a:p>
        </p:txBody>
      </p:sp>
      <p:sp>
        <p:nvSpPr>
          <p:cNvPr id="22" name="object 22"/>
          <p:cNvSpPr/>
          <p:nvPr/>
        </p:nvSpPr>
        <p:spPr>
          <a:xfrm>
            <a:off x="6544056" y="2892551"/>
            <a:ext cx="1513332" cy="0"/>
          </a:xfrm>
          <a:custGeom>
            <a:avLst/>
            <a:gdLst/>
            <a:ahLst/>
            <a:cxnLst/>
            <a:rect l="l" t="t" r="r" b="b"/>
            <a:pathLst>
              <a:path w="1513332">
                <a:moveTo>
                  <a:pt x="0" y="0"/>
                </a:moveTo>
                <a:lnTo>
                  <a:pt x="1513332" y="0"/>
                </a:lnTo>
              </a:path>
            </a:pathLst>
          </a:custGeom>
          <a:ln w="9144">
            <a:solidFill>
              <a:srgbClr val="D9D9D9"/>
            </a:solidFill>
          </a:ln>
        </p:spPr>
        <p:txBody>
          <a:bodyPr wrap="square" lIns="0" tIns="0" rIns="0" bIns="0" rtlCol="0">
            <a:noAutofit/>
          </a:bodyPr>
          <a:lstStyle/>
          <a:p>
            <a:endParaRPr/>
          </a:p>
        </p:txBody>
      </p:sp>
      <p:sp>
        <p:nvSpPr>
          <p:cNvPr id="23" name="object 23"/>
          <p:cNvSpPr/>
          <p:nvPr/>
        </p:nvSpPr>
        <p:spPr>
          <a:xfrm>
            <a:off x="4652771" y="2892551"/>
            <a:ext cx="1513331" cy="0"/>
          </a:xfrm>
          <a:custGeom>
            <a:avLst/>
            <a:gdLst/>
            <a:ahLst/>
            <a:cxnLst/>
            <a:rect l="l" t="t" r="r" b="b"/>
            <a:pathLst>
              <a:path w="1513331">
                <a:moveTo>
                  <a:pt x="0" y="0"/>
                </a:moveTo>
                <a:lnTo>
                  <a:pt x="1513331" y="0"/>
                </a:lnTo>
              </a:path>
            </a:pathLst>
          </a:custGeom>
          <a:ln w="9144">
            <a:solidFill>
              <a:srgbClr val="D9D9D9"/>
            </a:solidFill>
          </a:ln>
        </p:spPr>
        <p:txBody>
          <a:bodyPr wrap="square" lIns="0" tIns="0" rIns="0" bIns="0" rtlCol="0">
            <a:noAutofit/>
          </a:bodyPr>
          <a:lstStyle/>
          <a:p>
            <a:endParaRPr/>
          </a:p>
        </p:txBody>
      </p:sp>
      <p:sp>
        <p:nvSpPr>
          <p:cNvPr id="24" name="object 24"/>
          <p:cNvSpPr/>
          <p:nvPr/>
        </p:nvSpPr>
        <p:spPr>
          <a:xfrm>
            <a:off x="2759964" y="2892551"/>
            <a:ext cx="1513332" cy="0"/>
          </a:xfrm>
          <a:custGeom>
            <a:avLst/>
            <a:gdLst/>
            <a:ahLst/>
            <a:cxnLst/>
            <a:rect l="l" t="t" r="r" b="b"/>
            <a:pathLst>
              <a:path w="1513332">
                <a:moveTo>
                  <a:pt x="0" y="0"/>
                </a:moveTo>
                <a:lnTo>
                  <a:pt x="1513332" y="0"/>
                </a:lnTo>
              </a:path>
            </a:pathLst>
          </a:custGeom>
          <a:ln w="9144">
            <a:solidFill>
              <a:srgbClr val="D9D9D9"/>
            </a:solidFill>
          </a:ln>
        </p:spPr>
        <p:txBody>
          <a:bodyPr wrap="square" lIns="0" tIns="0" rIns="0" bIns="0" rtlCol="0">
            <a:noAutofit/>
          </a:bodyPr>
          <a:lstStyle/>
          <a:p>
            <a:endParaRPr/>
          </a:p>
        </p:txBody>
      </p:sp>
      <p:sp>
        <p:nvSpPr>
          <p:cNvPr id="25" name="object 25"/>
          <p:cNvSpPr/>
          <p:nvPr/>
        </p:nvSpPr>
        <p:spPr>
          <a:xfrm>
            <a:off x="1152144" y="2892551"/>
            <a:ext cx="1229868" cy="0"/>
          </a:xfrm>
          <a:custGeom>
            <a:avLst/>
            <a:gdLst/>
            <a:ahLst/>
            <a:cxnLst/>
            <a:rect l="l" t="t" r="r" b="b"/>
            <a:pathLst>
              <a:path w="1229868">
                <a:moveTo>
                  <a:pt x="0" y="0"/>
                </a:moveTo>
                <a:lnTo>
                  <a:pt x="1229868" y="0"/>
                </a:lnTo>
              </a:path>
            </a:pathLst>
          </a:custGeom>
          <a:ln w="9144">
            <a:solidFill>
              <a:srgbClr val="D9D9D9"/>
            </a:solidFill>
          </a:ln>
        </p:spPr>
        <p:txBody>
          <a:bodyPr wrap="square" lIns="0" tIns="0" rIns="0" bIns="0" rtlCol="0">
            <a:noAutofit/>
          </a:bodyPr>
          <a:lstStyle/>
          <a:p>
            <a:endParaRPr/>
          </a:p>
        </p:txBody>
      </p:sp>
      <p:sp>
        <p:nvSpPr>
          <p:cNvPr id="26" name="object 26"/>
          <p:cNvSpPr/>
          <p:nvPr/>
        </p:nvSpPr>
        <p:spPr>
          <a:xfrm>
            <a:off x="8435340" y="2263139"/>
            <a:ext cx="283463" cy="0"/>
          </a:xfrm>
          <a:custGeom>
            <a:avLst/>
            <a:gdLst/>
            <a:ahLst/>
            <a:cxnLst/>
            <a:rect l="l" t="t" r="r" b="b"/>
            <a:pathLst>
              <a:path w="283463">
                <a:moveTo>
                  <a:pt x="0" y="0"/>
                </a:moveTo>
                <a:lnTo>
                  <a:pt x="283463" y="0"/>
                </a:lnTo>
              </a:path>
            </a:pathLst>
          </a:custGeom>
          <a:ln w="9144">
            <a:solidFill>
              <a:srgbClr val="D9D9D9"/>
            </a:solidFill>
          </a:ln>
        </p:spPr>
        <p:txBody>
          <a:bodyPr wrap="square" lIns="0" tIns="0" rIns="0" bIns="0" rtlCol="0">
            <a:noAutofit/>
          </a:bodyPr>
          <a:lstStyle/>
          <a:p>
            <a:endParaRPr/>
          </a:p>
        </p:txBody>
      </p:sp>
      <p:sp>
        <p:nvSpPr>
          <p:cNvPr id="27" name="object 27"/>
          <p:cNvSpPr/>
          <p:nvPr/>
        </p:nvSpPr>
        <p:spPr>
          <a:xfrm>
            <a:off x="4652771" y="2263139"/>
            <a:ext cx="3404616" cy="0"/>
          </a:xfrm>
          <a:custGeom>
            <a:avLst/>
            <a:gdLst/>
            <a:ahLst/>
            <a:cxnLst/>
            <a:rect l="l" t="t" r="r" b="b"/>
            <a:pathLst>
              <a:path w="3404616">
                <a:moveTo>
                  <a:pt x="0" y="0"/>
                </a:moveTo>
                <a:lnTo>
                  <a:pt x="3404616" y="0"/>
                </a:lnTo>
              </a:path>
            </a:pathLst>
          </a:custGeom>
          <a:ln w="9144">
            <a:solidFill>
              <a:srgbClr val="D9D9D9"/>
            </a:solidFill>
          </a:ln>
        </p:spPr>
        <p:txBody>
          <a:bodyPr wrap="square" lIns="0" tIns="0" rIns="0" bIns="0" rtlCol="0">
            <a:noAutofit/>
          </a:bodyPr>
          <a:lstStyle/>
          <a:p>
            <a:endParaRPr/>
          </a:p>
        </p:txBody>
      </p:sp>
      <p:sp>
        <p:nvSpPr>
          <p:cNvPr id="28" name="object 28"/>
          <p:cNvSpPr/>
          <p:nvPr/>
        </p:nvSpPr>
        <p:spPr>
          <a:xfrm>
            <a:off x="2759964" y="2263139"/>
            <a:ext cx="1513332" cy="0"/>
          </a:xfrm>
          <a:custGeom>
            <a:avLst/>
            <a:gdLst/>
            <a:ahLst/>
            <a:cxnLst/>
            <a:rect l="l" t="t" r="r" b="b"/>
            <a:pathLst>
              <a:path w="1513332">
                <a:moveTo>
                  <a:pt x="0" y="0"/>
                </a:moveTo>
                <a:lnTo>
                  <a:pt x="1513332" y="0"/>
                </a:lnTo>
              </a:path>
            </a:pathLst>
          </a:custGeom>
          <a:ln w="9144">
            <a:solidFill>
              <a:srgbClr val="D9D9D9"/>
            </a:solidFill>
          </a:ln>
        </p:spPr>
        <p:txBody>
          <a:bodyPr wrap="square" lIns="0" tIns="0" rIns="0" bIns="0" rtlCol="0">
            <a:noAutofit/>
          </a:bodyPr>
          <a:lstStyle/>
          <a:p>
            <a:endParaRPr/>
          </a:p>
        </p:txBody>
      </p:sp>
      <p:sp>
        <p:nvSpPr>
          <p:cNvPr id="29" name="object 29"/>
          <p:cNvSpPr/>
          <p:nvPr/>
        </p:nvSpPr>
        <p:spPr>
          <a:xfrm>
            <a:off x="1152144" y="2263139"/>
            <a:ext cx="1229868" cy="0"/>
          </a:xfrm>
          <a:custGeom>
            <a:avLst/>
            <a:gdLst/>
            <a:ahLst/>
            <a:cxnLst/>
            <a:rect l="l" t="t" r="r" b="b"/>
            <a:pathLst>
              <a:path w="1229868">
                <a:moveTo>
                  <a:pt x="0" y="0"/>
                </a:moveTo>
                <a:lnTo>
                  <a:pt x="1229868" y="0"/>
                </a:lnTo>
              </a:path>
            </a:pathLst>
          </a:custGeom>
          <a:ln w="9144">
            <a:solidFill>
              <a:srgbClr val="D9D9D9"/>
            </a:solidFill>
          </a:ln>
        </p:spPr>
        <p:txBody>
          <a:bodyPr wrap="square" lIns="0" tIns="0" rIns="0" bIns="0" rtlCol="0">
            <a:noAutofit/>
          </a:bodyPr>
          <a:lstStyle/>
          <a:p>
            <a:endParaRPr/>
          </a:p>
        </p:txBody>
      </p:sp>
      <p:sp>
        <p:nvSpPr>
          <p:cNvPr id="30" name="object 30"/>
          <p:cNvSpPr/>
          <p:nvPr/>
        </p:nvSpPr>
        <p:spPr>
          <a:xfrm>
            <a:off x="1152144" y="1633727"/>
            <a:ext cx="7566659" cy="0"/>
          </a:xfrm>
          <a:custGeom>
            <a:avLst/>
            <a:gdLst/>
            <a:ahLst/>
            <a:cxnLst/>
            <a:rect l="l" t="t" r="r" b="b"/>
            <a:pathLst>
              <a:path w="7566659">
                <a:moveTo>
                  <a:pt x="0" y="0"/>
                </a:moveTo>
                <a:lnTo>
                  <a:pt x="7566659" y="0"/>
                </a:lnTo>
              </a:path>
            </a:pathLst>
          </a:custGeom>
          <a:ln w="9144">
            <a:solidFill>
              <a:srgbClr val="D9D9D9"/>
            </a:solidFill>
          </a:ln>
        </p:spPr>
        <p:txBody>
          <a:bodyPr wrap="square" lIns="0" tIns="0" rIns="0" bIns="0" rtlCol="0">
            <a:noAutofit/>
          </a:bodyPr>
          <a:lstStyle/>
          <a:p>
            <a:endParaRPr/>
          </a:p>
        </p:txBody>
      </p:sp>
      <p:sp>
        <p:nvSpPr>
          <p:cNvPr id="31" name="object 31"/>
          <p:cNvSpPr/>
          <p:nvPr/>
        </p:nvSpPr>
        <p:spPr>
          <a:xfrm>
            <a:off x="1152144" y="1004316"/>
            <a:ext cx="7566659" cy="0"/>
          </a:xfrm>
          <a:custGeom>
            <a:avLst/>
            <a:gdLst/>
            <a:ahLst/>
            <a:cxnLst/>
            <a:rect l="l" t="t" r="r" b="b"/>
            <a:pathLst>
              <a:path w="7566659">
                <a:moveTo>
                  <a:pt x="0" y="0"/>
                </a:moveTo>
                <a:lnTo>
                  <a:pt x="7566659" y="0"/>
                </a:lnTo>
              </a:path>
            </a:pathLst>
          </a:custGeom>
          <a:ln w="9144">
            <a:solidFill>
              <a:srgbClr val="D9D9D9"/>
            </a:solidFill>
          </a:ln>
        </p:spPr>
        <p:txBody>
          <a:bodyPr wrap="square" lIns="0" tIns="0" rIns="0" bIns="0" rtlCol="0">
            <a:noAutofit/>
          </a:bodyPr>
          <a:lstStyle/>
          <a:p>
            <a:endParaRPr/>
          </a:p>
        </p:txBody>
      </p:sp>
      <p:sp>
        <p:nvSpPr>
          <p:cNvPr id="32" name="object 32"/>
          <p:cNvSpPr/>
          <p:nvPr/>
        </p:nvSpPr>
        <p:spPr>
          <a:xfrm>
            <a:off x="1437132" y="4530852"/>
            <a:ext cx="377951" cy="880872"/>
          </a:xfrm>
          <a:custGeom>
            <a:avLst/>
            <a:gdLst/>
            <a:ahLst/>
            <a:cxnLst/>
            <a:rect l="l" t="t" r="r" b="b"/>
            <a:pathLst>
              <a:path w="377951" h="880872">
                <a:moveTo>
                  <a:pt x="377951" y="0"/>
                </a:moveTo>
                <a:lnTo>
                  <a:pt x="0" y="0"/>
                </a:lnTo>
                <a:lnTo>
                  <a:pt x="0" y="880872"/>
                </a:lnTo>
                <a:lnTo>
                  <a:pt x="377951" y="880872"/>
                </a:lnTo>
                <a:lnTo>
                  <a:pt x="377951" y="0"/>
                </a:lnTo>
                <a:close/>
              </a:path>
            </a:pathLst>
          </a:custGeom>
          <a:solidFill>
            <a:srgbClr val="F4B083"/>
          </a:solidFill>
        </p:spPr>
        <p:txBody>
          <a:bodyPr wrap="square" lIns="0" tIns="0" rIns="0" bIns="0" rtlCol="0">
            <a:noAutofit/>
          </a:bodyPr>
          <a:lstStyle/>
          <a:p>
            <a:endParaRPr/>
          </a:p>
        </p:txBody>
      </p:sp>
      <p:sp>
        <p:nvSpPr>
          <p:cNvPr id="33" name="object 33"/>
          <p:cNvSpPr/>
          <p:nvPr/>
        </p:nvSpPr>
        <p:spPr>
          <a:xfrm>
            <a:off x="2382011" y="3899915"/>
            <a:ext cx="377951" cy="1511808"/>
          </a:xfrm>
          <a:custGeom>
            <a:avLst/>
            <a:gdLst/>
            <a:ahLst/>
            <a:cxnLst/>
            <a:rect l="l" t="t" r="r" b="b"/>
            <a:pathLst>
              <a:path w="377951" h="1511807">
                <a:moveTo>
                  <a:pt x="377951" y="0"/>
                </a:moveTo>
                <a:lnTo>
                  <a:pt x="0" y="0"/>
                </a:lnTo>
                <a:lnTo>
                  <a:pt x="0" y="1511807"/>
                </a:lnTo>
                <a:lnTo>
                  <a:pt x="377951" y="1511807"/>
                </a:lnTo>
                <a:lnTo>
                  <a:pt x="377951" y="0"/>
                </a:lnTo>
                <a:close/>
              </a:path>
            </a:pathLst>
          </a:custGeom>
          <a:solidFill>
            <a:srgbClr val="F4B083"/>
          </a:solidFill>
        </p:spPr>
        <p:txBody>
          <a:bodyPr wrap="square" lIns="0" tIns="0" rIns="0" bIns="0" rtlCol="0">
            <a:noAutofit/>
          </a:bodyPr>
          <a:lstStyle/>
          <a:p>
            <a:endParaRPr/>
          </a:p>
        </p:txBody>
      </p:sp>
      <p:sp>
        <p:nvSpPr>
          <p:cNvPr id="34" name="object 34"/>
          <p:cNvSpPr/>
          <p:nvPr/>
        </p:nvSpPr>
        <p:spPr>
          <a:xfrm>
            <a:off x="3328415" y="4152900"/>
            <a:ext cx="377951" cy="1258824"/>
          </a:xfrm>
          <a:custGeom>
            <a:avLst/>
            <a:gdLst/>
            <a:ahLst/>
            <a:cxnLst/>
            <a:rect l="l" t="t" r="r" b="b"/>
            <a:pathLst>
              <a:path w="377951" h="1258824">
                <a:moveTo>
                  <a:pt x="377951" y="0"/>
                </a:moveTo>
                <a:lnTo>
                  <a:pt x="0" y="0"/>
                </a:lnTo>
                <a:lnTo>
                  <a:pt x="0" y="1258824"/>
                </a:lnTo>
                <a:lnTo>
                  <a:pt x="377951" y="1258824"/>
                </a:lnTo>
                <a:lnTo>
                  <a:pt x="377951" y="0"/>
                </a:lnTo>
                <a:close/>
              </a:path>
            </a:pathLst>
          </a:custGeom>
          <a:solidFill>
            <a:srgbClr val="F4B083"/>
          </a:solidFill>
        </p:spPr>
        <p:txBody>
          <a:bodyPr wrap="square" lIns="0" tIns="0" rIns="0" bIns="0" rtlCol="0">
            <a:noAutofit/>
          </a:bodyPr>
          <a:lstStyle/>
          <a:p>
            <a:endParaRPr/>
          </a:p>
        </p:txBody>
      </p:sp>
      <p:sp>
        <p:nvSpPr>
          <p:cNvPr id="35" name="object 35"/>
          <p:cNvSpPr/>
          <p:nvPr/>
        </p:nvSpPr>
        <p:spPr>
          <a:xfrm>
            <a:off x="4273296" y="3521964"/>
            <a:ext cx="379475" cy="1889760"/>
          </a:xfrm>
          <a:custGeom>
            <a:avLst/>
            <a:gdLst/>
            <a:ahLst/>
            <a:cxnLst/>
            <a:rect l="l" t="t" r="r" b="b"/>
            <a:pathLst>
              <a:path w="379475" h="1889760">
                <a:moveTo>
                  <a:pt x="379475" y="0"/>
                </a:moveTo>
                <a:lnTo>
                  <a:pt x="0" y="0"/>
                </a:lnTo>
                <a:lnTo>
                  <a:pt x="0" y="1889760"/>
                </a:lnTo>
                <a:lnTo>
                  <a:pt x="379475" y="1889760"/>
                </a:lnTo>
                <a:lnTo>
                  <a:pt x="379475" y="0"/>
                </a:lnTo>
                <a:close/>
              </a:path>
            </a:pathLst>
          </a:custGeom>
          <a:solidFill>
            <a:srgbClr val="F4B083"/>
          </a:solidFill>
        </p:spPr>
        <p:txBody>
          <a:bodyPr wrap="square" lIns="0" tIns="0" rIns="0" bIns="0" rtlCol="0">
            <a:noAutofit/>
          </a:bodyPr>
          <a:lstStyle/>
          <a:p>
            <a:endParaRPr/>
          </a:p>
        </p:txBody>
      </p:sp>
      <p:sp>
        <p:nvSpPr>
          <p:cNvPr id="36" name="object 36"/>
          <p:cNvSpPr/>
          <p:nvPr/>
        </p:nvSpPr>
        <p:spPr>
          <a:xfrm>
            <a:off x="5219700" y="4655820"/>
            <a:ext cx="377951" cy="755904"/>
          </a:xfrm>
          <a:custGeom>
            <a:avLst/>
            <a:gdLst/>
            <a:ahLst/>
            <a:cxnLst/>
            <a:rect l="l" t="t" r="r" b="b"/>
            <a:pathLst>
              <a:path w="377951" h="755903">
                <a:moveTo>
                  <a:pt x="377951" y="0"/>
                </a:moveTo>
                <a:lnTo>
                  <a:pt x="0" y="0"/>
                </a:lnTo>
                <a:lnTo>
                  <a:pt x="0" y="755903"/>
                </a:lnTo>
                <a:lnTo>
                  <a:pt x="377951" y="755903"/>
                </a:lnTo>
                <a:lnTo>
                  <a:pt x="377951" y="0"/>
                </a:lnTo>
                <a:close/>
              </a:path>
            </a:pathLst>
          </a:custGeom>
          <a:solidFill>
            <a:srgbClr val="F4B083"/>
          </a:solidFill>
        </p:spPr>
        <p:txBody>
          <a:bodyPr wrap="square" lIns="0" tIns="0" rIns="0" bIns="0" rtlCol="0">
            <a:noAutofit/>
          </a:bodyPr>
          <a:lstStyle/>
          <a:p>
            <a:endParaRPr/>
          </a:p>
        </p:txBody>
      </p:sp>
      <p:sp>
        <p:nvSpPr>
          <p:cNvPr id="37" name="object 37"/>
          <p:cNvSpPr/>
          <p:nvPr/>
        </p:nvSpPr>
        <p:spPr>
          <a:xfrm>
            <a:off x="6166103" y="4152900"/>
            <a:ext cx="377951" cy="1258824"/>
          </a:xfrm>
          <a:custGeom>
            <a:avLst/>
            <a:gdLst/>
            <a:ahLst/>
            <a:cxnLst/>
            <a:rect l="l" t="t" r="r" b="b"/>
            <a:pathLst>
              <a:path w="377951" h="1258824">
                <a:moveTo>
                  <a:pt x="377951" y="0"/>
                </a:moveTo>
                <a:lnTo>
                  <a:pt x="0" y="0"/>
                </a:lnTo>
                <a:lnTo>
                  <a:pt x="0" y="1258824"/>
                </a:lnTo>
                <a:lnTo>
                  <a:pt x="377951" y="1258824"/>
                </a:lnTo>
                <a:lnTo>
                  <a:pt x="377951" y="0"/>
                </a:lnTo>
                <a:close/>
              </a:path>
            </a:pathLst>
          </a:custGeom>
          <a:solidFill>
            <a:srgbClr val="F4B083"/>
          </a:solidFill>
        </p:spPr>
        <p:txBody>
          <a:bodyPr wrap="square" lIns="0" tIns="0" rIns="0" bIns="0" rtlCol="0">
            <a:noAutofit/>
          </a:bodyPr>
          <a:lstStyle/>
          <a:p>
            <a:endParaRPr/>
          </a:p>
        </p:txBody>
      </p:sp>
      <p:sp>
        <p:nvSpPr>
          <p:cNvPr id="38" name="object 38"/>
          <p:cNvSpPr/>
          <p:nvPr/>
        </p:nvSpPr>
        <p:spPr>
          <a:xfrm>
            <a:off x="7110983" y="4530852"/>
            <a:ext cx="379475" cy="880872"/>
          </a:xfrm>
          <a:custGeom>
            <a:avLst/>
            <a:gdLst/>
            <a:ahLst/>
            <a:cxnLst/>
            <a:rect l="l" t="t" r="r" b="b"/>
            <a:pathLst>
              <a:path w="379475" h="880872">
                <a:moveTo>
                  <a:pt x="379475" y="0"/>
                </a:moveTo>
                <a:lnTo>
                  <a:pt x="0" y="0"/>
                </a:lnTo>
                <a:lnTo>
                  <a:pt x="0" y="880872"/>
                </a:lnTo>
                <a:lnTo>
                  <a:pt x="379475" y="880872"/>
                </a:lnTo>
                <a:lnTo>
                  <a:pt x="379475" y="0"/>
                </a:lnTo>
                <a:close/>
              </a:path>
            </a:pathLst>
          </a:custGeom>
          <a:solidFill>
            <a:srgbClr val="F4B083"/>
          </a:solidFill>
        </p:spPr>
        <p:txBody>
          <a:bodyPr wrap="square" lIns="0" tIns="0" rIns="0" bIns="0" rtlCol="0">
            <a:noAutofit/>
          </a:bodyPr>
          <a:lstStyle/>
          <a:p>
            <a:endParaRPr/>
          </a:p>
        </p:txBody>
      </p:sp>
      <p:sp>
        <p:nvSpPr>
          <p:cNvPr id="39" name="object 39"/>
          <p:cNvSpPr/>
          <p:nvPr/>
        </p:nvSpPr>
        <p:spPr>
          <a:xfrm>
            <a:off x="8057388" y="3774947"/>
            <a:ext cx="377951" cy="1636776"/>
          </a:xfrm>
          <a:custGeom>
            <a:avLst/>
            <a:gdLst/>
            <a:ahLst/>
            <a:cxnLst/>
            <a:rect l="l" t="t" r="r" b="b"/>
            <a:pathLst>
              <a:path w="377951" h="1636776">
                <a:moveTo>
                  <a:pt x="377951" y="0"/>
                </a:moveTo>
                <a:lnTo>
                  <a:pt x="0" y="0"/>
                </a:lnTo>
                <a:lnTo>
                  <a:pt x="0" y="1636776"/>
                </a:lnTo>
                <a:lnTo>
                  <a:pt x="377951" y="1636776"/>
                </a:lnTo>
                <a:lnTo>
                  <a:pt x="377951" y="0"/>
                </a:lnTo>
                <a:close/>
              </a:path>
            </a:pathLst>
          </a:custGeom>
          <a:solidFill>
            <a:srgbClr val="F4B083"/>
          </a:solidFill>
        </p:spPr>
        <p:txBody>
          <a:bodyPr wrap="square" lIns="0" tIns="0" rIns="0" bIns="0" rtlCol="0">
            <a:noAutofit/>
          </a:bodyPr>
          <a:lstStyle/>
          <a:p>
            <a:endParaRPr/>
          </a:p>
        </p:txBody>
      </p:sp>
      <p:sp>
        <p:nvSpPr>
          <p:cNvPr id="40" name="object 40"/>
          <p:cNvSpPr/>
          <p:nvPr/>
        </p:nvSpPr>
        <p:spPr>
          <a:xfrm>
            <a:off x="1437132" y="3899915"/>
            <a:ext cx="377951" cy="630935"/>
          </a:xfrm>
          <a:custGeom>
            <a:avLst/>
            <a:gdLst/>
            <a:ahLst/>
            <a:cxnLst/>
            <a:rect l="l" t="t" r="r" b="b"/>
            <a:pathLst>
              <a:path w="377951" h="630935">
                <a:moveTo>
                  <a:pt x="377951" y="0"/>
                </a:moveTo>
                <a:lnTo>
                  <a:pt x="0" y="0"/>
                </a:lnTo>
                <a:lnTo>
                  <a:pt x="0" y="630935"/>
                </a:lnTo>
                <a:lnTo>
                  <a:pt x="377951" y="630935"/>
                </a:lnTo>
                <a:lnTo>
                  <a:pt x="377951" y="0"/>
                </a:lnTo>
                <a:close/>
              </a:path>
            </a:pathLst>
          </a:custGeom>
          <a:solidFill>
            <a:srgbClr val="EC7C30"/>
          </a:solidFill>
        </p:spPr>
        <p:txBody>
          <a:bodyPr wrap="square" lIns="0" tIns="0" rIns="0" bIns="0" rtlCol="0">
            <a:noAutofit/>
          </a:bodyPr>
          <a:lstStyle/>
          <a:p>
            <a:endParaRPr/>
          </a:p>
        </p:txBody>
      </p:sp>
      <p:sp>
        <p:nvSpPr>
          <p:cNvPr id="41" name="object 41"/>
          <p:cNvSpPr/>
          <p:nvPr/>
        </p:nvSpPr>
        <p:spPr>
          <a:xfrm>
            <a:off x="2382011" y="2011679"/>
            <a:ext cx="377951" cy="1888236"/>
          </a:xfrm>
          <a:custGeom>
            <a:avLst/>
            <a:gdLst/>
            <a:ahLst/>
            <a:cxnLst/>
            <a:rect l="l" t="t" r="r" b="b"/>
            <a:pathLst>
              <a:path w="377951" h="1888236">
                <a:moveTo>
                  <a:pt x="377951" y="0"/>
                </a:moveTo>
                <a:lnTo>
                  <a:pt x="0" y="0"/>
                </a:lnTo>
                <a:lnTo>
                  <a:pt x="0" y="1888236"/>
                </a:lnTo>
                <a:lnTo>
                  <a:pt x="377951" y="1888236"/>
                </a:lnTo>
                <a:lnTo>
                  <a:pt x="377951" y="0"/>
                </a:lnTo>
                <a:close/>
              </a:path>
            </a:pathLst>
          </a:custGeom>
          <a:solidFill>
            <a:srgbClr val="EC7C30"/>
          </a:solidFill>
        </p:spPr>
        <p:txBody>
          <a:bodyPr wrap="square" lIns="0" tIns="0" rIns="0" bIns="0" rtlCol="0">
            <a:noAutofit/>
          </a:bodyPr>
          <a:lstStyle/>
          <a:p>
            <a:endParaRPr/>
          </a:p>
        </p:txBody>
      </p:sp>
      <p:sp>
        <p:nvSpPr>
          <p:cNvPr id="42" name="object 42"/>
          <p:cNvSpPr/>
          <p:nvPr/>
        </p:nvSpPr>
        <p:spPr>
          <a:xfrm>
            <a:off x="3328415" y="3899915"/>
            <a:ext cx="377951" cy="252983"/>
          </a:xfrm>
          <a:custGeom>
            <a:avLst/>
            <a:gdLst/>
            <a:ahLst/>
            <a:cxnLst/>
            <a:rect l="l" t="t" r="r" b="b"/>
            <a:pathLst>
              <a:path w="377951" h="252983">
                <a:moveTo>
                  <a:pt x="377951" y="0"/>
                </a:moveTo>
                <a:lnTo>
                  <a:pt x="0" y="0"/>
                </a:lnTo>
                <a:lnTo>
                  <a:pt x="0" y="252983"/>
                </a:lnTo>
                <a:lnTo>
                  <a:pt x="377951" y="252983"/>
                </a:lnTo>
                <a:lnTo>
                  <a:pt x="377951" y="0"/>
                </a:lnTo>
                <a:close/>
              </a:path>
            </a:pathLst>
          </a:custGeom>
          <a:solidFill>
            <a:srgbClr val="EC7C30"/>
          </a:solidFill>
        </p:spPr>
        <p:txBody>
          <a:bodyPr wrap="square" lIns="0" tIns="0" rIns="0" bIns="0" rtlCol="0">
            <a:noAutofit/>
          </a:bodyPr>
          <a:lstStyle/>
          <a:p>
            <a:endParaRPr/>
          </a:p>
        </p:txBody>
      </p:sp>
      <p:sp>
        <p:nvSpPr>
          <p:cNvPr id="43" name="object 43"/>
          <p:cNvSpPr/>
          <p:nvPr/>
        </p:nvSpPr>
        <p:spPr>
          <a:xfrm>
            <a:off x="4273296" y="1633727"/>
            <a:ext cx="379475" cy="1888236"/>
          </a:xfrm>
          <a:custGeom>
            <a:avLst/>
            <a:gdLst/>
            <a:ahLst/>
            <a:cxnLst/>
            <a:rect l="l" t="t" r="r" b="b"/>
            <a:pathLst>
              <a:path w="379475" h="1888236">
                <a:moveTo>
                  <a:pt x="379475" y="0"/>
                </a:moveTo>
                <a:lnTo>
                  <a:pt x="0" y="0"/>
                </a:lnTo>
                <a:lnTo>
                  <a:pt x="0" y="1888236"/>
                </a:lnTo>
                <a:lnTo>
                  <a:pt x="379475" y="1888236"/>
                </a:lnTo>
                <a:lnTo>
                  <a:pt x="379475" y="0"/>
                </a:lnTo>
                <a:close/>
              </a:path>
            </a:pathLst>
          </a:custGeom>
          <a:solidFill>
            <a:srgbClr val="EC7C30"/>
          </a:solidFill>
        </p:spPr>
        <p:txBody>
          <a:bodyPr wrap="square" lIns="0" tIns="0" rIns="0" bIns="0" rtlCol="0">
            <a:noAutofit/>
          </a:bodyPr>
          <a:lstStyle/>
          <a:p>
            <a:endParaRPr/>
          </a:p>
        </p:txBody>
      </p:sp>
      <p:sp>
        <p:nvSpPr>
          <p:cNvPr id="44" name="object 44"/>
          <p:cNvSpPr/>
          <p:nvPr/>
        </p:nvSpPr>
        <p:spPr>
          <a:xfrm>
            <a:off x="5219700" y="4152900"/>
            <a:ext cx="377951" cy="502919"/>
          </a:xfrm>
          <a:custGeom>
            <a:avLst/>
            <a:gdLst/>
            <a:ahLst/>
            <a:cxnLst/>
            <a:rect l="l" t="t" r="r" b="b"/>
            <a:pathLst>
              <a:path w="377951" h="502920">
                <a:moveTo>
                  <a:pt x="377951" y="0"/>
                </a:moveTo>
                <a:lnTo>
                  <a:pt x="0" y="0"/>
                </a:lnTo>
                <a:lnTo>
                  <a:pt x="0" y="502919"/>
                </a:lnTo>
                <a:lnTo>
                  <a:pt x="377951" y="502919"/>
                </a:lnTo>
                <a:lnTo>
                  <a:pt x="377951" y="0"/>
                </a:lnTo>
                <a:close/>
              </a:path>
            </a:pathLst>
          </a:custGeom>
          <a:solidFill>
            <a:srgbClr val="EC7C30"/>
          </a:solidFill>
        </p:spPr>
        <p:txBody>
          <a:bodyPr wrap="square" lIns="0" tIns="0" rIns="0" bIns="0" rtlCol="0">
            <a:noAutofit/>
          </a:bodyPr>
          <a:lstStyle/>
          <a:p>
            <a:endParaRPr/>
          </a:p>
        </p:txBody>
      </p:sp>
      <p:sp>
        <p:nvSpPr>
          <p:cNvPr id="45" name="object 45"/>
          <p:cNvSpPr/>
          <p:nvPr/>
        </p:nvSpPr>
        <p:spPr>
          <a:xfrm>
            <a:off x="6166103" y="2514600"/>
            <a:ext cx="377951" cy="1638300"/>
          </a:xfrm>
          <a:custGeom>
            <a:avLst/>
            <a:gdLst/>
            <a:ahLst/>
            <a:cxnLst/>
            <a:rect l="l" t="t" r="r" b="b"/>
            <a:pathLst>
              <a:path w="377951" h="1638300">
                <a:moveTo>
                  <a:pt x="377951" y="0"/>
                </a:moveTo>
                <a:lnTo>
                  <a:pt x="0" y="0"/>
                </a:lnTo>
                <a:lnTo>
                  <a:pt x="0" y="1638300"/>
                </a:lnTo>
                <a:lnTo>
                  <a:pt x="377951" y="1638300"/>
                </a:lnTo>
                <a:lnTo>
                  <a:pt x="377951" y="0"/>
                </a:lnTo>
                <a:close/>
              </a:path>
            </a:pathLst>
          </a:custGeom>
          <a:solidFill>
            <a:srgbClr val="EC7C30"/>
          </a:solidFill>
        </p:spPr>
        <p:txBody>
          <a:bodyPr wrap="square" lIns="0" tIns="0" rIns="0" bIns="0" rtlCol="0">
            <a:noAutofit/>
          </a:bodyPr>
          <a:lstStyle/>
          <a:p>
            <a:endParaRPr/>
          </a:p>
        </p:txBody>
      </p:sp>
      <p:sp>
        <p:nvSpPr>
          <p:cNvPr id="46" name="object 46"/>
          <p:cNvSpPr/>
          <p:nvPr/>
        </p:nvSpPr>
        <p:spPr>
          <a:xfrm>
            <a:off x="7110983" y="3774947"/>
            <a:ext cx="379475" cy="755903"/>
          </a:xfrm>
          <a:custGeom>
            <a:avLst/>
            <a:gdLst/>
            <a:ahLst/>
            <a:cxnLst/>
            <a:rect l="l" t="t" r="r" b="b"/>
            <a:pathLst>
              <a:path w="379475" h="755903">
                <a:moveTo>
                  <a:pt x="379475" y="0"/>
                </a:moveTo>
                <a:lnTo>
                  <a:pt x="0" y="0"/>
                </a:lnTo>
                <a:lnTo>
                  <a:pt x="0" y="755903"/>
                </a:lnTo>
                <a:lnTo>
                  <a:pt x="379475" y="755903"/>
                </a:lnTo>
                <a:lnTo>
                  <a:pt x="379475" y="0"/>
                </a:lnTo>
                <a:close/>
              </a:path>
            </a:pathLst>
          </a:custGeom>
          <a:solidFill>
            <a:srgbClr val="EC7C30"/>
          </a:solidFill>
        </p:spPr>
        <p:txBody>
          <a:bodyPr wrap="square" lIns="0" tIns="0" rIns="0" bIns="0" rtlCol="0">
            <a:noAutofit/>
          </a:bodyPr>
          <a:lstStyle/>
          <a:p>
            <a:endParaRPr/>
          </a:p>
        </p:txBody>
      </p:sp>
      <p:sp>
        <p:nvSpPr>
          <p:cNvPr id="47" name="object 47"/>
          <p:cNvSpPr/>
          <p:nvPr/>
        </p:nvSpPr>
        <p:spPr>
          <a:xfrm>
            <a:off x="8057388" y="1885188"/>
            <a:ext cx="377951" cy="1889760"/>
          </a:xfrm>
          <a:custGeom>
            <a:avLst/>
            <a:gdLst/>
            <a:ahLst/>
            <a:cxnLst/>
            <a:rect l="l" t="t" r="r" b="b"/>
            <a:pathLst>
              <a:path w="377951" h="1889760">
                <a:moveTo>
                  <a:pt x="377951" y="0"/>
                </a:moveTo>
                <a:lnTo>
                  <a:pt x="0" y="0"/>
                </a:lnTo>
                <a:lnTo>
                  <a:pt x="0" y="1889760"/>
                </a:lnTo>
                <a:lnTo>
                  <a:pt x="377951" y="1889760"/>
                </a:lnTo>
                <a:lnTo>
                  <a:pt x="377951" y="0"/>
                </a:lnTo>
                <a:close/>
              </a:path>
            </a:pathLst>
          </a:custGeom>
          <a:solidFill>
            <a:srgbClr val="EC7C30"/>
          </a:solidFill>
        </p:spPr>
        <p:txBody>
          <a:bodyPr wrap="square" lIns="0" tIns="0" rIns="0" bIns="0" rtlCol="0">
            <a:noAutofit/>
          </a:bodyPr>
          <a:lstStyle/>
          <a:p>
            <a:endParaRPr/>
          </a:p>
        </p:txBody>
      </p:sp>
      <p:sp>
        <p:nvSpPr>
          <p:cNvPr id="48" name="object 48"/>
          <p:cNvSpPr/>
          <p:nvPr/>
        </p:nvSpPr>
        <p:spPr>
          <a:xfrm>
            <a:off x="1152144" y="5411723"/>
            <a:ext cx="7566659" cy="0"/>
          </a:xfrm>
          <a:custGeom>
            <a:avLst/>
            <a:gdLst/>
            <a:ahLst/>
            <a:cxnLst/>
            <a:rect l="l" t="t" r="r" b="b"/>
            <a:pathLst>
              <a:path w="7566659">
                <a:moveTo>
                  <a:pt x="0" y="0"/>
                </a:moveTo>
                <a:lnTo>
                  <a:pt x="7566659" y="0"/>
                </a:lnTo>
              </a:path>
            </a:pathLst>
          </a:custGeom>
          <a:ln w="9144">
            <a:solidFill>
              <a:srgbClr val="D9D9D9"/>
            </a:solidFill>
          </a:ln>
        </p:spPr>
        <p:txBody>
          <a:bodyPr wrap="square" lIns="0" tIns="0" rIns="0" bIns="0" rtlCol="0">
            <a:noAutofit/>
          </a:bodyPr>
          <a:lstStyle/>
          <a:p>
            <a:endParaRPr/>
          </a:p>
        </p:txBody>
      </p:sp>
      <p:sp>
        <p:nvSpPr>
          <p:cNvPr id="49" name="object 49"/>
          <p:cNvSpPr/>
          <p:nvPr/>
        </p:nvSpPr>
        <p:spPr>
          <a:xfrm>
            <a:off x="1152144" y="5411723"/>
            <a:ext cx="0" cy="678180"/>
          </a:xfrm>
          <a:custGeom>
            <a:avLst/>
            <a:gdLst/>
            <a:ahLst/>
            <a:cxnLst/>
            <a:rect l="l" t="t" r="r" b="b"/>
            <a:pathLst>
              <a:path h="678179">
                <a:moveTo>
                  <a:pt x="0" y="0"/>
                </a:moveTo>
                <a:lnTo>
                  <a:pt x="0" y="678180"/>
                </a:lnTo>
              </a:path>
            </a:pathLst>
          </a:custGeom>
          <a:ln w="9143">
            <a:solidFill>
              <a:srgbClr val="D9D9D9"/>
            </a:solidFill>
          </a:ln>
        </p:spPr>
        <p:txBody>
          <a:bodyPr wrap="square" lIns="0" tIns="0" rIns="0" bIns="0" rtlCol="0">
            <a:noAutofit/>
          </a:bodyPr>
          <a:lstStyle/>
          <a:p>
            <a:endParaRPr/>
          </a:p>
        </p:txBody>
      </p:sp>
      <p:sp>
        <p:nvSpPr>
          <p:cNvPr id="50" name="object 50"/>
          <p:cNvSpPr/>
          <p:nvPr/>
        </p:nvSpPr>
        <p:spPr>
          <a:xfrm>
            <a:off x="3044951" y="5411723"/>
            <a:ext cx="0" cy="678180"/>
          </a:xfrm>
          <a:custGeom>
            <a:avLst/>
            <a:gdLst/>
            <a:ahLst/>
            <a:cxnLst/>
            <a:rect l="l" t="t" r="r" b="b"/>
            <a:pathLst>
              <a:path h="678179">
                <a:moveTo>
                  <a:pt x="0" y="0"/>
                </a:moveTo>
                <a:lnTo>
                  <a:pt x="0" y="678180"/>
                </a:lnTo>
              </a:path>
            </a:pathLst>
          </a:custGeom>
          <a:ln w="9144">
            <a:solidFill>
              <a:srgbClr val="D9D9D9"/>
            </a:solidFill>
          </a:ln>
        </p:spPr>
        <p:txBody>
          <a:bodyPr wrap="square" lIns="0" tIns="0" rIns="0" bIns="0" rtlCol="0">
            <a:noAutofit/>
          </a:bodyPr>
          <a:lstStyle/>
          <a:p>
            <a:endParaRPr/>
          </a:p>
        </p:txBody>
      </p:sp>
      <p:sp>
        <p:nvSpPr>
          <p:cNvPr id="51" name="object 51"/>
          <p:cNvSpPr/>
          <p:nvPr/>
        </p:nvSpPr>
        <p:spPr>
          <a:xfrm>
            <a:off x="4936235" y="5411723"/>
            <a:ext cx="0" cy="678180"/>
          </a:xfrm>
          <a:custGeom>
            <a:avLst/>
            <a:gdLst/>
            <a:ahLst/>
            <a:cxnLst/>
            <a:rect l="l" t="t" r="r" b="b"/>
            <a:pathLst>
              <a:path h="678179">
                <a:moveTo>
                  <a:pt x="0" y="0"/>
                </a:moveTo>
                <a:lnTo>
                  <a:pt x="0" y="678180"/>
                </a:lnTo>
              </a:path>
            </a:pathLst>
          </a:custGeom>
          <a:ln w="9144">
            <a:solidFill>
              <a:srgbClr val="D9D9D9"/>
            </a:solidFill>
          </a:ln>
        </p:spPr>
        <p:txBody>
          <a:bodyPr wrap="square" lIns="0" tIns="0" rIns="0" bIns="0" rtlCol="0">
            <a:noAutofit/>
          </a:bodyPr>
          <a:lstStyle/>
          <a:p>
            <a:endParaRPr/>
          </a:p>
        </p:txBody>
      </p:sp>
      <p:sp>
        <p:nvSpPr>
          <p:cNvPr id="52" name="object 52"/>
          <p:cNvSpPr/>
          <p:nvPr/>
        </p:nvSpPr>
        <p:spPr>
          <a:xfrm>
            <a:off x="6827519" y="5411723"/>
            <a:ext cx="0" cy="678180"/>
          </a:xfrm>
          <a:custGeom>
            <a:avLst/>
            <a:gdLst/>
            <a:ahLst/>
            <a:cxnLst/>
            <a:rect l="l" t="t" r="r" b="b"/>
            <a:pathLst>
              <a:path h="678179">
                <a:moveTo>
                  <a:pt x="0" y="0"/>
                </a:moveTo>
                <a:lnTo>
                  <a:pt x="0" y="678180"/>
                </a:lnTo>
              </a:path>
            </a:pathLst>
          </a:custGeom>
          <a:ln w="9144">
            <a:solidFill>
              <a:srgbClr val="D9D9D9"/>
            </a:solidFill>
          </a:ln>
        </p:spPr>
        <p:txBody>
          <a:bodyPr wrap="square" lIns="0" tIns="0" rIns="0" bIns="0" rtlCol="0">
            <a:noAutofit/>
          </a:bodyPr>
          <a:lstStyle/>
          <a:p>
            <a:endParaRPr/>
          </a:p>
        </p:txBody>
      </p:sp>
      <p:sp>
        <p:nvSpPr>
          <p:cNvPr id="53" name="object 53"/>
          <p:cNvSpPr/>
          <p:nvPr/>
        </p:nvSpPr>
        <p:spPr>
          <a:xfrm>
            <a:off x="8718804" y="5411723"/>
            <a:ext cx="0" cy="678180"/>
          </a:xfrm>
          <a:custGeom>
            <a:avLst/>
            <a:gdLst/>
            <a:ahLst/>
            <a:cxnLst/>
            <a:rect l="l" t="t" r="r" b="b"/>
            <a:pathLst>
              <a:path h="678179">
                <a:moveTo>
                  <a:pt x="0" y="0"/>
                </a:moveTo>
                <a:lnTo>
                  <a:pt x="0" y="678180"/>
                </a:lnTo>
              </a:path>
            </a:pathLst>
          </a:custGeom>
          <a:ln w="9144">
            <a:solidFill>
              <a:srgbClr val="D9D9D9"/>
            </a:solidFill>
          </a:ln>
        </p:spPr>
        <p:txBody>
          <a:bodyPr wrap="square" lIns="0" tIns="0" rIns="0" bIns="0" rtlCol="0">
            <a:noAutofit/>
          </a:bodyPr>
          <a:lstStyle/>
          <a:p>
            <a:endParaRPr/>
          </a:p>
        </p:txBody>
      </p:sp>
      <p:sp>
        <p:nvSpPr>
          <p:cNvPr id="54" name="object 54"/>
          <p:cNvSpPr txBox="1"/>
          <p:nvPr/>
        </p:nvSpPr>
        <p:spPr>
          <a:xfrm>
            <a:off x="693216" y="859028"/>
            <a:ext cx="283845" cy="4676140"/>
          </a:xfrm>
          <a:prstGeom prst="rect">
            <a:avLst/>
          </a:prstGeom>
        </p:spPr>
        <p:txBody>
          <a:bodyPr vert="horz" wrap="square" lIns="0" tIns="0" rIns="0" bIns="0" rtlCol="0">
            <a:noAutofit/>
          </a:bodyPr>
          <a:lstStyle/>
          <a:p>
            <a:pPr marL="12700">
              <a:lnSpc>
                <a:spcPct val="100000"/>
              </a:lnSpc>
            </a:pPr>
            <a:r>
              <a:rPr sz="1600" b="1" spc="-5" dirty="0" smtClean="0">
                <a:solidFill>
                  <a:srgbClr val="585858"/>
                </a:solidFill>
                <a:latin typeface="Calibri"/>
                <a:cs typeface="Calibri"/>
              </a:rPr>
              <a:t>3</a:t>
            </a:r>
            <a:r>
              <a:rPr sz="1600" b="1" spc="-10" dirty="0" smtClean="0">
                <a:solidFill>
                  <a:srgbClr val="585858"/>
                </a:solidFill>
                <a:latin typeface="Calibri"/>
                <a:cs typeface="Calibri"/>
              </a:rPr>
              <a:t>,5</a:t>
            </a:r>
            <a:endParaRPr sz="1600">
              <a:latin typeface="Calibri"/>
              <a:cs typeface="Calibri"/>
            </a:endParaRPr>
          </a:p>
          <a:p>
            <a:pPr>
              <a:lnSpc>
                <a:spcPts val="1000"/>
              </a:lnSpc>
            </a:pPr>
            <a:endParaRPr sz="1000"/>
          </a:p>
          <a:p>
            <a:pPr>
              <a:lnSpc>
                <a:spcPts val="1000"/>
              </a:lnSpc>
            </a:pPr>
            <a:endParaRPr sz="1000"/>
          </a:p>
          <a:p>
            <a:pPr>
              <a:lnSpc>
                <a:spcPts val="1000"/>
              </a:lnSpc>
              <a:spcBef>
                <a:spcPts val="40"/>
              </a:spcBef>
            </a:pPr>
            <a:endParaRPr sz="1000"/>
          </a:p>
          <a:p>
            <a:pPr marL="167640">
              <a:lnSpc>
                <a:spcPct val="100000"/>
              </a:lnSpc>
            </a:pPr>
            <a:r>
              <a:rPr sz="1600" b="1" spc="-10" dirty="0" smtClean="0">
                <a:solidFill>
                  <a:srgbClr val="585858"/>
                </a:solidFill>
                <a:latin typeface="Calibri"/>
                <a:cs typeface="Calibri"/>
              </a:rPr>
              <a:t>3</a:t>
            </a:r>
            <a:endParaRPr sz="1600">
              <a:latin typeface="Calibri"/>
              <a:cs typeface="Calibri"/>
            </a:endParaRPr>
          </a:p>
          <a:p>
            <a:pPr>
              <a:lnSpc>
                <a:spcPts val="1000"/>
              </a:lnSpc>
            </a:pPr>
            <a:endParaRPr sz="1000"/>
          </a:p>
          <a:p>
            <a:pPr>
              <a:lnSpc>
                <a:spcPts val="1000"/>
              </a:lnSpc>
            </a:pPr>
            <a:endParaRPr sz="1000"/>
          </a:p>
          <a:p>
            <a:pPr>
              <a:lnSpc>
                <a:spcPts val="1000"/>
              </a:lnSpc>
              <a:spcBef>
                <a:spcPts val="37"/>
              </a:spcBef>
            </a:pPr>
            <a:endParaRPr sz="1000"/>
          </a:p>
          <a:p>
            <a:pPr marL="12700">
              <a:lnSpc>
                <a:spcPct val="100000"/>
              </a:lnSpc>
            </a:pPr>
            <a:r>
              <a:rPr sz="1600" b="1" spc="-5" dirty="0" smtClean="0">
                <a:solidFill>
                  <a:srgbClr val="585858"/>
                </a:solidFill>
                <a:latin typeface="Calibri"/>
                <a:cs typeface="Calibri"/>
              </a:rPr>
              <a:t>2</a:t>
            </a:r>
            <a:r>
              <a:rPr sz="1600" b="1" spc="-10" dirty="0" smtClean="0">
                <a:solidFill>
                  <a:srgbClr val="585858"/>
                </a:solidFill>
                <a:latin typeface="Calibri"/>
                <a:cs typeface="Calibri"/>
              </a:rPr>
              <a:t>,5</a:t>
            </a:r>
            <a:endParaRPr sz="1600">
              <a:latin typeface="Calibri"/>
              <a:cs typeface="Calibri"/>
            </a:endParaRPr>
          </a:p>
          <a:p>
            <a:pPr>
              <a:lnSpc>
                <a:spcPts val="1000"/>
              </a:lnSpc>
            </a:pPr>
            <a:endParaRPr sz="1000"/>
          </a:p>
          <a:p>
            <a:pPr>
              <a:lnSpc>
                <a:spcPts val="1000"/>
              </a:lnSpc>
            </a:pPr>
            <a:endParaRPr sz="1000"/>
          </a:p>
          <a:p>
            <a:pPr>
              <a:lnSpc>
                <a:spcPts val="1000"/>
              </a:lnSpc>
              <a:spcBef>
                <a:spcPts val="41"/>
              </a:spcBef>
            </a:pPr>
            <a:endParaRPr sz="1000"/>
          </a:p>
          <a:p>
            <a:pPr marL="167640">
              <a:lnSpc>
                <a:spcPct val="100000"/>
              </a:lnSpc>
            </a:pPr>
            <a:r>
              <a:rPr sz="1600" b="1" spc="-10" dirty="0" smtClean="0">
                <a:solidFill>
                  <a:srgbClr val="585858"/>
                </a:solidFill>
                <a:latin typeface="Calibri"/>
                <a:cs typeface="Calibri"/>
              </a:rPr>
              <a:t>2</a:t>
            </a:r>
            <a:endParaRPr sz="1600">
              <a:latin typeface="Calibri"/>
              <a:cs typeface="Calibri"/>
            </a:endParaRPr>
          </a:p>
          <a:p>
            <a:pPr>
              <a:lnSpc>
                <a:spcPts val="1000"/>
              </a:lnSpc>
            </a:pPr>
            <a:endParaRPr sz="1000"/>
          </a:p>
          <a:p>
            <a:pPr>
              <a:lnSpc>
                <a:spcPts val="1000"/>
              </a:lnSpc>
            </a:pPr>
            <a:endParaRPr sz="1000"/>
          </a:p>
          <a:p>
            <a:pPr>
              <a:lnSpc>
                <a:spcPts val="1000"/>
              </a:lnSpc>
              <a:spcBef>
                <a:spcPts val="37"/>
              </a:spcBef>
            </a:pPr>
            <a:endParaRPr sz="1000"/>
          </a:p>
          <a:p>
            <a:pPr marL="12700">
              <a:lnSpc>
                <a:spcPct val="100000"/>
              </a:lnSpc>
            </a:pPr>
            <a:r>
              <a:rPr sz="1600" b="1" spc="-5" dirty="0" smtClean="0">
                <a:solidFill>
                  <a:srgbClr val="585858"/>
                </a:solidFill>
                <a:latin typeface="Calibri"/>
                <a:cs typeface="Calibri"/>
              </a:rPr>
              <a:t>1</a:t>
            </a:r>
            <a:r>
              <a:rPr sz="1600" b="1" spc="-10" dirty="0" smtClean="0">
                <a:solidFill>
                  <a:srgbClr val="585858"/>
                </a:solidFill>
                <a:latin typeface="Calibri"/>
                <a:cs typeface="Calibri"/>
              </a:rPr>
              <a:t>,5</a:t>
            </a:r>
            <a:endParaRPr sz="1600">
              <a:latin typeface="Calibri"/>
              <a:cs typeface="Calibri"/>
            </a:endParaRPr>
          </a:p>
          <a:p>
            <a:pPr>
              <a:lnSpc>
                <a:spcPts val="1000"/>
              </a:lnSpc>
            </a:pPr>
            <a:endParaRPr sz="1000"/>
          </a:p>
          <a:p>
            <a:pPr>
              <a:lnSpc>
                <a:spcPts val="1000"/>
              </a:lnSpc>
            </a:pPr>
            <a:endParaRPr sz="1000"/>
          </a:p>
          <a:p>
            <a:pPr>
              <a:lnSpc>
                <a:spcPts val="1000"/>
              </a:lnSpc>
              <a:spcBef>
                <a:spcPts val="41"/>
              </a:spcBef>
            </a:pPr>
            <a:endParaRPr sz="1000"/>
          </a:p>
          <a:p>
            <a:pPr marL="167640">
              <a:lnSpc>
                <a:spcPct val="100000"/>
              </a:lnSpc>
            </a:pPr>
            <a:r>
              <a:rPr sz="1600" b="1" spc="-10" dirty="0" smtClean="0">
                <a:solidFill>
                  <a:srgbClr val="585858"/>
                </a:solidFill>
                <a:latin typeface="Calibri"/>
                <a:cs typeface="Calibri"/>
              </a:rPr>
              <a:t>1</a:t>
            </a:r>
            <a:endParaRPr sz="1600">
              <a:latin typeface="Calibri"/>
              <a:cs typeface="Calibri"/>
            </a:endParaRPr>
          </a:p>
          <a:p>
            <a:pPr>
              <a:lnSpc>
                <a:spcPts val="1000"/>
              </a:lnSpc>
            </a:pPr>
            <a:endParaRPr sz="1000"/>
          </a:p>
          <a:p>
            <a:pPr>
              <a:lnSpc>
                <a:spcPts val="1000"/>
              </a:lnSpc>
            </a:pPr>
            <a:endParaRPr sz="1000"/>
          </a:p>
          <a:p>
            <a:pPr>
              <a:lnSpc>
                <a:spcPts val="1000"/>
              </a:lnSpc>
              <a:spcBef>
                <a:spcPts val="38"/>
              </a:spcBef>
            </a:pPr>
            <a:endParaRPr sz="1000"/>
          </a:p>
          <a:p>
            <a:pPr marL="12700">
              <a:lnSpc>
                <a:spcPct val="100000"/>
              </a:lnSpc>
            </a:pPr>
            <a:r>
              <a:rPr sz="1600" b="1" spc="-5" dirty="0" smtClean="0">
                <a:solidFill>
                  <a:srgbClr val="585858"/>
                </a:solidFill>
                <a:latin typeface="Calibri"/>
                <a:cs typeface="Calibri"/>
              </a:rPr>
              <a:t>0</a:t>
            </a:r>
            <a:r>
              <a:rPr sz="1600" b="1" spc="-10" dirty="0" smtClean="0">
                <a:solidFill>
                  <a:srgbClr val="585858"/>
                </a:solidFill>
                <a:latin typeface="Calibri"/>
                <a:cs typeface="Calibri"/>
              </a:rPr>
              <a:t>,5</a:t>
            </a:r>
            <a:endParaRPr sz="1600">
              <a:latin typeface="Calibri"/>
              <a:cs typeface="Calibri"/>
            </a:endParaRPr>
          </a:p>
          <a:p>
            <a:pPr>
              <a:lnSpc>
                <a:spcPts val="1000"/>
              </a:lnSpc>
            </a:pPr>
            <a:endParaRPr sz="1000"/>
          </a:p>
          <a:p>
            <a:pPr>
              <a:lnSpc>
                <a:spcPts val="1000"/>
              </a:lnSpc>
            </a:pPr>
            <a:endParaRPr sz="1000"/>
          </a:p>
          <a:p>
            <a:pPr>
              <a:lnSpc>
                <a:spcPts val="1000"/>
              </a:lnSpc>
              <a:spcBef>
                <a:spcPts val="39"/>
              </a:spcBef>
            </a:pPr>
            <a:endParaRPr sz="1000"/>
          </a:p>
          <a:p>
            <a:pPr marL="167640">
              <a:lnSpc>
                <a:spcPct val="100000"/>
              </a:lnSpc>
            </a:pPr>
            <a:r>
              <a:rPr sz="1600" b="1" spc="-10" dirty="0" smtClean="0">
                <a:solidFill>
                  <a:srgbClr val="585858"/>
                </a:solidFill>
                <a:latin typeface="Calibri"/>
                <a:cs typeface="Calibri"/>
              </a:rPr>
              <a:t>0</a:t>
            </a:r>
            <a:endParaRPr sz="1600">
              <a:latin typeface="Calibri"/>
              <a:cs typeface="Calibri"/>
            </a:endParaRPr>
          </a:p>
        </p:txBody>
      </p:sp>
      <p:sp>
        <p:nvSpPr>
          <p:cNvPr id="55" name="object 55"/>
          <p:cNvSpPr txBox="1"/>
          <p:nvPr/>
        </p:nvSpPr>
        <p:spPr>
          <a:xfrm>
            <a:off x="1432941" y="5517388"/>
            <a:ext cx="385445" cy="235585"/>
          </a:xfrm>
          <a:prstGeom prst="rect">
            <a:avLst/>
          </a:prstGeom>
        </p:spPr>
        <p:txBody>
          <a:bodyPr vert="horz" wrap="square" lIns="0" tIns="0" rIns="0" bIns="0" rtlCol="0">
            <a:noAutofit/>
          </a:bodyPr>
          <a:lstStyle/>
          <a:p>
            <a:pPr marL="12700">
              <a:lnSpc>
                <a:spcPct val="100000"/>
              </a:lnSpc>
            </a:pPr>
            <a:r>
              <a:rPr sz="1400" b="1" spc="-5" dirty="0" smtClean="0">
                <a:solidFill>
                  <a:srgbClr val="585858"/>
                </a:solidFill>
                <a:latin typeface="Calibri"/>
                <a:cs typeface="Calibri"/>
              </a:rPr>
              <a:t>2020</a:t>
            </a:r>
            <a:endParaRPr sz="1400">
              <a:latin typeface="Calibri"/>
              <a:cs typeface="Calibri"/>
            </a:endParaRPr>
          </a:p>
        </p:txBody>
      </p:sp>
      <p:sp>
        <p:nvSpPr>
          <p:cNvPr id="56" name="object 56"/>
          <p:cNvSpPr txBox="1"/>
          <p:nvPr/>
        </p:nvSpPr>
        <p:spPr>
          <a:xfrm>
            <a:off x="2378710" y="5517388"/>
            <a:ext cx="385445" cy="235585"/>
          </a:xfrm>
          <a:prstGeom prst="rect">
            <a:avLst/>
          </a:prstGeom>
        </p:spPr>
        <p:txBody>
          <a:bodyPr vert="horz" wrap="square" lIns="0" tIns="0" rIns="0" bIns="0" rtlCol="0">
            <a:noAutofit/>
          </a:bodyPr>
          <a:lstStyle/>
          <a:p>
            <a:pPr marL="12700">
              <a:lnSpc>
                <a:spcPct val="100000"/>
              </a:lnSpc>
            </a:pPr>
            <a:r>
              <a:rPr sz="1400" b="1" spc="-5" dirty="0" smtClean="0">
                <a:solidFill>
                  <a:srgbClr val="585858"/>
                </a:solidFill>
                <a:latin typeface="Calibri"/>
                <a:cs typeface="Calibri"/>
              </a:rPr>
              <a:t>2050</a:t>
            </a:r>
            <a:endParaRPr sz="1400">
              <a:latin typeface="Calibri"/>
              <a:cs typeface="Calibri"/>
            </a:endParaRPr>
          </a:p>
        </p:txBody>
      </p:sp>
      <p:sp>
        <p:nvSpPr>
          <p:cNvPr id="57" name="object 57"/>
          <p:cNvSpPr txBox="1"/>
          <p:nvPr/>
        </p:nvSpPr>
        <p:spPr>
          <a:xfrm>
            <a:off x="3162045" y="5517388"/>
            <a:ext cx="1657985" cy="574675"/>
          </a:xfrm>
          <a:prstGeom prst="rect">
            <a:avLst/>
          </a:prstGeom>
        </p:spPr>
        <p:txBody>
          <a:bodyPr vert="horz" wrap="square" lIns="0" tIns="0" rIns="0" bIns="0" rtlCol="0">
            <a:noAutofit/>
          </a:bodyPr>
          <a:lstStyle/>
          <a:p>
            <a:pPr marR="635" algn="ctr">
              <a:lnSpc>
                <a:spcPct val="100000"/>
              </a:lnSpc>
              <a:tabLst>
                <a:tab pos="945515" algn="l"/>
              </a:tabLst>
            </a:pPr>
            <a:r>
              <a:rPr sz="1400" b="1" spc="-5" dirty="0" smtClean="0">
                <a:solidFill>
                  <a:srgbClr val="585858"/>
                </a:solidFill>
                <a:latin typeface="Calibri"/>
                <a:cs typeface="Calibri"/>
              </a:rPr>
              <a:t>202</a:t>
            </a:r>
            <a:r>
              <a:rPr sz="1400" b="1" spc="0" dirty="0" smtClean="0">
                <a:solidFill>
                  <a:srgbClr val="585858"/>
                </a:solidFill>
                <a:latin typeface="Calibri"/>
                <a:cs typeface="Calibri"/>
              </a:rPr>
              <a:t>0	</a:t>
            </a:r>
            <a:r>
              <a:rPr sz="1400" b="1" spc="-5" dirty="0" smtClean="0">
                <a:solidFill>
                  <a:srgbClr val="585858"/>
                </a:solidFill>
                <a:latin typeface="Calibri"/>
                <a:cs typeface="Calibri"/>
              </a:rPr>
              <a:t>2050</a:t>
            </a:r>
            <a:endParaRPr sz="1400">
              <a:latin typeface="Calibri"/>
              <a:cs typeface="Calibri"/>
            </a:endParaRPr>
          </a:p>
          <a:p>
            <a:pPr>
              <a:lnSpc>
                <a:spcPts val="950"/>
              </a:lnSpc>
              <a:spcBef>
                <a:spcPts val="43"/>
              </a:spcBef>
            </a:pPr>
            <a:endParaRPr sz="950"/>
          </a:p>
          <a:p>
            <a:pPr algn="ctr">
              <a:lnSpc>
                <a:spcPct val="100000"/>
              </a:lnSpc>
            </a:pPr>
            <a:r>
              <a:rPr sz="1400" b="1" dirty="0" smtClean="0">
                <a:solidFill>
                  <a:srgbClr val="585858"/>
                </a:solidFill>
                <a:latin typeface="Calibri"/>
                <a:cs typeface="Calibri"/>
              </a:rPr>
              <a:t>H</a:t>
            </a:r>
            <a:r>
              <a:rPr sz="1400" b="1" spc="-10" dirty="0" smtClean="0">
                <a:solidFill>
                  <a:srgbClr val="585858"/>
                </a:solidFill>
                <a:latin typeface="Calibri"/>
                <a:cs typeface="Calibri"/>
              </a:rPr>
              <a:t>o</a:t>
            </a:r>
            <a:r>
              <a:rPr sz="1400" b="1" spc="0" dirty="0" smtClean="0">
                <a:solidFill>
                  <a:srgbClr val="585858"/>
                </a:solidFill>
                <a:latin typeface="Calibri"/>
                <a:cs typeface="Calibri"/>
              </a:rPr>
              <a:t>t</a:t>
            </a:r>
            <a:r>
              <a:rPr sz="1400" b="1" spc="-5" dirty="0" smtClean="0">
                <a:solidFill>
                  <a:srgbClr val="585858"/>
                </a:solidFill>
                <a:latin typeface="Calibri"/>
                <a:cs typeface="Calibri"/>
              </a:rPr>
              <a:t> </a:t>
            </a:r>
            <a:r>
              <a:rPr sz="1400" b="1" spc="0" dirty="0" smtClean="0">
                <a:solidFill>
                  <a:srgbClr val="585858"/>
                </a:solidFill>
                <a:latin typeface="Calibri"/>
                <a:cs typeface="Calibri"/>
              </a:rPr>
              <a:t>Sea</a:t>
            </a:r>
            <a:r>
              <a:rPr sz="1400" b="1" spc="-10" dirty="0" smtClean="0">
                <a:solidFill>
                  <a:srgbClr val="585858"/>
                </a:solidFill>
                <a:latin typeface="Calibri"/>
                <a:cs typeface="Calibri"/>
              </a:rPr>
              <a:t>s</a:t>
            </a:r>
            <a:r>
              <a:rPr sz="1400" b="1" spc="0" dirty="0" smtClean="0">
                <a:solidFill>
                  <a:srgbClr val="585858"/>
                </a:solidFill>
                <a:latin typeface="Calibri"/>
                <a:cs typeface="Calibri"/>
              </a:rPr>
              <a:t>on</a:t>
            </a:r>
            <a:r>
              <a:rPr sz="1400" b="1" spc="-5" dirty="0" smtClean="0">
                <a:solidFill>
                  <a:srgbClr val="585858"/>
                </a:solidFill>
                <a:latin typeface="Calibri"/>
                <a:cs typeface="Calibri"/>
              </a:rPr>
              <a:t> (</a:t>
            </a:r>
            <a:r>
              <a:rPr sz="1400" b="1" spc="0" dirty="0" smtClean="0">
                <a:solidFill>
                  <a:srgbClr val="585858"/>
                </a:solidFill>
                <a:latin typeface="Calibri"/>
                <a:cs typeface="Calibri"/>
              </a:rPr>
              <a:t>F</a:t>
            </a:r>
            <a:r>
              <a:rPr sz="1400" b="1" spc="-10" dirty="0" smtClean="0">
                <a:solidFill>
                  <a:srgbClr val="585858"/>
                </a:solidFill>
                <a:latin typeface="Calibri"/>
                <a:cs typeface="Calibri"/>
              </a:rPr>
              <a:t>e</a:t>
            </a:r>
            <a:r>
              <a:rPr sz="1400" b="1" spc="0" dirty="0" smtClean="0">
                <a:solidFill>
                  <a:srgbClr val="585858"/>
                </a:solidFill>
                <a:latin typeface="Calibri"/>
                <a:cs typeface="Calibri"/>
              </a:rPr>
              <a:t>b-M</a:t>
            </a:r>
            <a:r>
              <a:rPr sz="1400" b="1" spc="-15" dirty="0" smtClean="0">
                <a:solidFill>
                  <a:srgbClr val="585858"/>
                </a:solidFill>
                <a:latin typeface="Calibri"/>
                <a:cs typeface="Calibri"/>
              </a:rPr>
              <a:t>a</a:t>
            </a:r>
            <a:r>
              <a:rPr sz="1400" b="1" spc="5" dirty="0" smtClean="0">
                <a:solidFill>
                  <a:srgbClr val="585858"/>
                </a:solidFill>
                <a:latin typeface="Calibri"/>
                <a:cs typeface="Calibri"/>
              </a:rPr>
              <a:t>y</a:t>
            </a:r>
            <a:r>
              <a:rPr sz="1400" b="1" spc="0" dirty="0" smtClean="0">
                <a:solidFill>
                  <a:srgbClr val="585858"/>
                </a:solidFill>
                <a:latin typeface="Calibri"/>
                <a:cs typeface="Calibri"/>
              </a:rPr>
              <a:t>)</a:t>
            </a:r>
            <a:endParaRPr sz="1400">
              <a:latin typeface="Calibri"/>
              <a:cs typeface="Calibri"/>
            </a:endParaRPr>
          </a:p>
        </p:txBody>
      </p:sp>
      <p:sp>
        <p:nvSpPr>
          <p:cNvPr id="58" name="object 58"/>
          <p:cNvSpPr txBox="1"/>
          <p:nvPr/>
        </p:nvSpPr>
        <p:spPr>
          <a:xfrm>
            <a:off x="5076571" y="5517388"/>
            <a:ext cx="1612900" cy="574675"/>
          </a:xfrm>
          <a:prstGeom prst="rect">
            <a:avLst/>
          </a:prstGeom>
        </p:spPr>
        <p:txBody>
          <a:bodyPr vert="horz" wrap="square" lIns="0" tIns="0" rIns="0" bIns="0" rtlCol="0">
            <a:noAutofit/>
          </a:bodyPr>
          <a:lstStyle/>
          <a:p>
            <a:pPr marR="635" algn="ctr">
              <a:lnSpc>
                <a:spcPct val="100000"/>
              </a:lnSpc>
              <a:tabLst>
                <a:tab pos="945515" algn="l"/>
              </a:tabLst>
            </a:pPr>
            <a:r>
              <a:rPr sz="1400" b="1" spc="-5" dirty="0" smtClean="0">
                <a:solidFill>
                  <a:srgbClr val="585858"/>
                </a:solidFill>
                <a:latin typeface="Calibri"/>
                <a:cs typeface="Calibri"/>
              </a:rPr>
              <a:t>202</a:t>
            </a:r>
            <a:r>
              <a:rPr sz="1400" b="1" spc="0" dirty="0" smtClean="0">
                <a:solidFill>
                  <a:srgbClr val="585858"/>
                </a:solidFill>
                <a:latin typeface="Calibri"/>
                <a:cs typeface="Calibri"/>
              </a:rPr>
              <a:t>0	</a:t>
            </a:r>
            <a:r>
              <a:rPr sz="1400" b="1" spc="-5" dirty="0" smtClean="0">
                <a:solidFill>
                  <a:srgbClr val="585858"/>
                </a:solidFill>
                <a:latin typeface="Calibri"/>
                <a:cs typeface="Calibri"/>
              </a:rPr>
              <a:t>2050</a:t>
            </a:r>
            <a:endParaRPr sz="1400">
              <a:latin typeface="Calibri"/>
              <a:cs typeface="Calibri"/>
            </a:endParaRPr>
          </a:p>
          <a:p>
            <a:pPr>
              <a:lnSpc>
                <a:spcPts val="950"/>
              </a:lnSpc>
              <a:spcBef>
                <a:spcPts val="43"/>
              </a:spcBef>
            </a:pPr>
            <a:endParaRPr sz="950"/>
          </a:p>
          <a:p>
            <a:pPr algn="ctr">
              <a:lnSpc>
                <a:spcPct val="100000"/>
              </a:lnSpc>
            </a:pPr>
            <a:r>
              <a:rPr sz="1400" b="1" dirty="0" smtClean="0">
                <a:solidFill>
                  <a:srgbClr val="585858"/>
                </a:solidFill>
                <a:latin typeface="Calibri"/>
                <a:cs typeface="Calibri"/>
              </a:rPr>
              <a:t>Wet</a:t>
            </a:r>
            <a:r>
              <a:rPr sz="1400" b="1" spc="-15" dirty="0" smtClean="0">
                <a:solidFill>
                  <a:srgbClr val="585858"/>
                </a:solidFill>
                <a:latin typeface="Calibri"/>
                <a:cs typeface="Calibri"/>
              </a:rPr>
              <a:t> </a:t>
            </a:r>
            <a:r>
              <a:rPr sz="1400" b="1" spc="0" dirty="0" smtClean="0">
                <a:solidFill>
                  <a:srgbClr val="585858"/>
                </a:solidFill>
                <a:latin typeface="Calibri"/>
                <a:cs typeface="Calibri"/>
              </a:rPr>
              <a:t>Sea</a:t>
            </a:r>
            <a:r>
              <a:rPr sz="1400" b="1" spc="-10" dirty="0" smtClean="0">
                <a:solidFill>
                  <a:srgbClr val="585858"/>
                </a:solidFill>
                <a:latin typeface="Calibri"/>
                <a:cs typeface="Calibri"/>
              </a:rPr>
              <a:t>s</a:t>
            </a:r>
            <a:r>
              <a:rPr sz="1400" b="1" spc="0" dirty="0" smtClean="0">
                <a:solidFill>
                  <a:srgbClr val="585858"/>
                </a:solidFill>
                <a:latin typeface="Calibri"/>
                <a:cs typeface="Calibri"/>
              </a:rPr>
              <a:t>on </a:t>
            </a:r>
            <a:r>
              <a:rPr sz="1400" b="1" spc="-10" dirty="0" smtClean="0">
                <a:solidFill>
                  <a:srgbClr val="585858"/>
                </a:solidFill>
                <a:latin typeface="Calibri"/>
                <a:cs typeface="Calibri"/>
              </a:rPr>
              <a:t>(</a:t>
            </a:r>
            <a:r>
              <a:rPr sz="1400" b="1" spc="0" dirty="0" smtClean="0">
                <a:solidFill>
                  <a:srgbClr val="585858"/>
                </a:solidFill>
                <a:latin typeface="Calibri"/>
                <a:cs typeface="Calibri"/>
              </a:rPr>
              <a:t>Ju</a:t>
            </a:r>
            <a:r>
              <a:rPr sz="1400" b="1" spc="-10" dirty="0" smtClean="0">
                <a:solidFill>
                  <a:srgbClr val="585858"/>
                </a:solidFill>
                <a:latin typeface="Calibri"/>
                <a:cs typeface="Calibri"/>
              </a:rPr>
              <a:t>n</a:t>
            </a:r>
            <a:r>
              <a:rPr sz="1400" b="1" spc="0" dirty="0" smtClean="0">
                <a:solidFill>
                  <a:srgbClr val="585858"/>
                </a:solidFill>
                <a:latin typeface="Calibri"/>
                <a:cs typeface="Calibri"/>
              </a:rPr>
              <a:t>-Oc</a:t>
            </a:r>
            <a:r>
              <a:rPr sz="1400" b="1" spc="-5" dirty="0" smtClean="0">
                <a:solidFill>
                  <a:srgbClr val="585858"/>
                </a:solidFill>
                <a:latin typeface="Calibri"/>
                <a:cs typeface="Calibri"/>
              </a:rPr>
              <a:t>t</a:t>
            </a:r>
            <a:r>
              <a:rPr sz="1400" b="1" spc="0" dirty="0" smtClean="0">
                <a:solidFill>
                  <a:srgbClr val="585858"/>
                </a:solidFill>
                <a:latin typeface="Calibri"/>
                <a:cs typeface="Calibri"/>
              </a:rPr>
              <a:t>)</a:t>
            </a:r>
            <a:endParaRPr sz="1400">
              <a:latin typeface="Calibri"/>
              <a:cs typeface="Calibri"/>
            </a:endParaRPr>
          </a:p>
        </p:txBody>
      </p:sp>
      <p:sp>
        <p:nvSpPr>
          <p:cNvPr id="59" name="object 59"/>
          <p:cNvSpPr txBox="1"/>
          <p:nvPr/>
        </p:nvSpPr>
        <p:spPr>
          <a:xfrm>
            <a:off x="6943725" y="5517388"/>
            <a:ext cx="1661160" cy="574675"/>
          </a:xfrm>
          <a:prstGeom prst="rect">
            <a:avLst/>
          </a:prstGeom>
        </p:spPr>
        <p:txBody>
          <a:bodyPr vert="horz" wrap="square" lIns="0" tIns="0" rIns="0" bIns="0" rtlCol="0">
            <a:noAutofit/>
          </a:bodyPr>
          <a:lstStyle/>
          <a:p>
            <a:pPr marL="0" algn="ctr">
              <a:lnSpc>
                <a:spcPct val="100000"/>
              </a:lnSpc>
              <a:tabLst>
                <a:tab pos="946150" algn="l"/>
              </a:tabLst>
            </a:pPr>
            <a:r>
              <a:rPr sz="1400" b="1" spc="-5" dirty="0" smtClean="0">
                <a:solidFill>
                  <a:srgbClr val="585858"/>
                </a:solidFill>
                <a:latin typeface="Calibri"/>
                <a:cs typeface="Calibri"/>
              </a:rPr>
              <a:t>202</a:t>
            </a:r>
            <a:r>
              <a:rPr sz="1400" b="1" spc="0" dirty="0" smtClean="0">
                <a:solidFill>
                  <a:srgbClr val="585858"/>
                </a:solidFill>
                <a:latin typeface="Calibri"/>
                <a:cs typeface="Calibri"/>
              </a:rPr>
              <a:t>0	</a:t>
            </a:r>
            <a:r>
              <a:rPr sz="1400" b="1" spc="-5" dirty="0" smtClean="0">
                <a:solidFill>
                  <a:srgbClr val="585858"/>
                </a:solidFill>
                <a:latin typeface="Calibri"/>
                <a:cs typeface="Calibri"/>
              </a:rPr>
              <a:t>2050</a:t>
            </a:r>
            <a:endParaRPr sz="1400">
              <a:latin typeface="Calibri"/>
              <a:cs typeface="Calibri"/>
            </a:endParaRPr>
          </a:p>
          <a:p>
            <a:pPr>
              <a:lnSpc>
                <a:spcPts val="950"/>
              </a:lnSpc>
              <a:spcBef>
                <a:spcPts val="43"/>
              </a:spcBef>
            </a:pPr>
            <a:endParaRPr sz="950"/>
          </a:p>
          <a:p>
            <a:pPr algn="ctr">
              <a:lnSpc>
                <a:spcPct val="100000"/>
              </a:lnSpc>
            </a:pPr>
            <a:r>
              <a:rPr sz="1400" b="1" dirty="0" smtClean="0">
                <a:solidFill>
                  <a:srgbClr val="585858"/>
                </a:solidFill>
                <a:latin typeface="Calibri"/>
                <a:cs typeface="Calibri"/>
              </a:rPr>
              <a:t>C</a:t>
            </a:r>
            <a:r>
              <a:rPr sz="1400" b="1" spc="-10" dirty="0" smtClean="0">
                <a:solidFill>
                  <a:srgbClr val="585858"/>
                </a:solidFill>
                <a:latin typeface="Calibri"/>
                <a:cs typeface="Calibri"/>
              </a:rPr>
              <a:t>o</a:t>
            </a:r>
            <a:r>
              <a:rPr sz="1400" b="1" spc="0" dirty="0" smtClean="0">
                <a:solidFill>
                  <a:srgbClr val="585858"/>
                </a:solidFill>
                <a:latin typeface="Calibri"/>
                <a:cs typeface="Calibri"/>
              </a:rPr>
              <a:t>ld</a:t>
            </a:r>
            <a:r>
              <a:rPr sz="1400" b="1" spc="-5" dirty="0" smtClean="0">
                <a:solidFill>
                  <a:srgbClr val="585858"/>
                </a:solidFill>
                <a:latin typeface="Calibri"/>
                <a:cs typeface="Calibri"/>
              </a:rPr>
              <a:t> </a:t>
            </a:r>
            <a:r>
              <a:rPr sz="1400" b="1" spc="0" dirty="0" smtClean="0">
                <a:solidFill>
                  <a:srgbClr val="585858"/>
                </a:solidFill>
                <a:latin typeface="Calibri"/>
                <a:cs typeface="Calibri"/>
              </a:rPr>
              <a:t>Sea</a:t>
            </a:r>
            <a:r>
              <a:rPr sz="1400" b="1" spc="-10" dirty="0" smtClean="0">
                <a:solidFill>
                  <a:srgbClr val="585858"/>
                </a:solidFill>
                <a:latin typeface="Calibri"/>
                <a:cs typeface="Calibri"/>
              </a:rPr>
              <a:t>s</a:t>
            </a:r>
            <a:r>
              <a:rPr sz="1400" b="1" spc="0" dirty="0" smtClean="0">
                <a:solidFill>
                  <a:srgbClr val="585858"/>
                </a:solidFill>
                <a:latin typeface="Calibri"/>
                <a:cs typeface="Calibri"/>
              </a:rPr>
              <a:t>on</a:t>
            </a:r>
            <a:r>
              <a:rPr sz="1400" b="1" spc="-5" dirty="0" smtClean="0">
                <a:solidFill>
                  <a:srgbClr val="585858"/>
                </a:solidFill>
                <a:latin typeface="Calibri"/>
                <a:cs typeface="Calibri"/>
              </a:rPr>
              <a:t> (</a:t>
            </a:r>
            <a:r>
              <a:rPr sz="1400" b="1" spc="0" dirty="0" smtClean="0">
                <a:solidFill>
                  <a:srgbClr val="585858"/>
                </a:solidFill>
                <a:latin typeface="Calibri"/>
                <a:cs typeface="Calibri"/>
              </a:rPr>
              <a:t>No</a:t>
            </a:r>
            <a:r>
              <a:rPr sz="1400" b="1" spc="-5" dirty="0" smtClean="0">
                <a:solidFill>
                  <a:srgbClr val="585858"/>
                </a:solidFill>
                <a:latin typeface="Calibri"/>
                <a:cs typeface="Calibri"/>
              </a:rPr>
              <a:t>v</a:t>
            </a:r>
            <a:r>
              <a:rPr sz="1400" b="1" spc="0" dirty="0" smtClean="0">
                <a:solidFill>
                  <a:srgbClr val="585858"/>
                </a:solidFill>
                <a:latin typeface="Calibri"/>
                <a:cs typeface="Calibri"/>
              </a:rPr>
              <a:t>-</a:t>
            </a:r>
            <a:r>
              <a:rPr sz="1400" b="1" spc="-10" dirty="0" smtClean="0">
                <a:solidFill>
                  <a:srgbClr val="585858"/>
                </a:solidFill>
                <a:latin typeface="Calibri"/>
                <a:cs typeface="Calibri"/>
              </a:rPr>
              <a:t>J</a:t>
            </a:r>
            <a:r>
              <a:rPr sz="1400" b="1" spc="0" dirty="0" smtClean="0">
                <a:solidFill>
                  <a:srgbClr val="585858"/>
                </a:solidFill>
                <a:latin typeface="Calibri"/>
                <a:cs typeface="Calibri"/>
              </a:rPr>
              <a:t>a</a:t>
            </a:r>
            <a:r>
              <a:rPr sz="1400" b="1" spc="-10" dirty="0" smtClean="0">
                <a:solidFill>
                  <a:srgbClr val="585858"/>
                </a:solidFill>
                <a:latin typeface="Calibri"/>
                <a:cs typeface="Calibri"/>
              </a:rPr>
              <a:t>n</a:t>
            </a:r>
            <a:r>
              <a:rPr sz="1400" b="1" spc="0" dirty="0" smtClean="0">
                <a:solidFill>
                  <a:srgbClr val="585858"/>
                </a:solidFill>
                <a:latin typeface="Calibri"/>
                <a:cs typeface="Calibri"/>
              </a:rPr>
              <a:t>)</a:t>
            </a:r>
            <a:endParaRPr sz="1400">
              <a:latin typeface="Calibri"/>
              <a:cs typeface="Calibri"/>
            </a:endParaRPr>
          </a:p>
        </p:txBody>
      </p:sp>
      <p:sp>
        <p:nvSpPr>
          <p:cNvPr id="60" name="object 60"/>
          <p:cNvSpPr txBox="1"/>
          <p:nvPr/>
        </p:nvSpPr>
        <p:spPr>
          <a:xfrm>
            <a:off x="1803273" y="5856935"/>
            <a:ext cx="551180" cy="235585"/>
          </a:xfrm>
          <a:prstGeom prst="rect">
            <a:avLst/>
          </a:prstGeom>
        </p:spPr>
        <p:txBody>
          <a:bodyPr vert="horz" wrap="square" lIns="0" tIns="0" rIns="0" bIns="0" rtlCol="0">
            <a:noAutofit/>
          </a:bodyPr>
          <a:lstStyle/>
          <a:p>
            <a:pPr marL="12700">
              <a:lnSpc>
                <a:spcPct val="100000"/>
              </a:lnSpc>
            </a:pPr>
            <a:r>
              <a:rPr sz="1400" b="1" dirty="0" smtClean="0">
                <a:solidFill>
                  <a:srgbClr val="585858"/>
                </a:solidFill>
                <a:latin typeface="Calibri"/>
                <a:cs typeface="Calibri"/>
              </a:rPr>
              <a:t>A</a:t>
            </a:r>
            <a:r>
              <a:rPr sz="1400" b="1" spc="-10" dirty="0" smtClean="0">
                <a:solidFill>
                  <a:srgbClr val="585858"/>
                </a:solidFill>
                <a:latin typeface="Calibri"/>
                <a:cs typeface="Calibri"/>
              </a:rPr>
              <a:t>n</a:t>
            </a:r>
            <a:r>
              <a:rPr sz="1400" b="1" spc="0" dirty="0" smtClean="0">
                <a:solidFill>
                  <a:srgbClr val="585858"/>
                </a:solidFill>
                <a:latin typeface="Calibri"/>
                <a:cs typeface="Calibri"/>
              </a:rPr>
              <a:t>nu</a:t>
            </a:r>
            <a:r>
              <a:rPr sz="1400" b="1" spc="-5" dirty="0" smtClean="0">
                <a:solidFill>
                  <a:srgbClr val="585858"/>
                </a:solidFill>
                <a:latin typeface="Calibri"/>
                <a:cs typeface="Calibri"/>
              </a:rPr>
              <a:t>a</a:t>
            </a:r>
            <a:r>
              <a:rPr sz="1400" b="1" spc="0" dirty="0" smtClean="0">
                <a:solidFill>
                  <a:srgbClr val="585858"/>
                </a:solidFill>
                <a:latin typeface="Calibri"/>
                <a:cs typeface="Calibri"/>
              </a:rPr>
              <a:t>l</a:t>
            </a:r>
            <a:endParaRPr sz="1400">
              <a:latin typeface="Calibri"/>
              <a:cs typeface="Calibri"/>
            </a:endParaRPr>
          </a:p>
        </p:txBody>
      </p:sp>
      <p:sp>
        <p:nvSpPr>
          <p:cNvPr id="61" name="object 61"/>
          <p:cNvSpPr txBox="1"/>
          <p:nvPr/>
        </p:nvSpPr>
        <p:spPr>
          <a:xfrm>
            <a:off x="410057" y="2358187"/>
            <a:ext cx="266700" cy="1699895"/>
          </a:xfrm>
          <a:prstGeom prst="rect">
            <a:avLst/>
          </a:prstGeom>
        </p:spPr>
        <p:txBody>
          <a:bodyPr vert="vert270" wrap="square" lIns="0" tIns="0" rIns="0" bIns="0" rtlCol="0">
            <a:noAutofit/>
          </a:bodyPr>
          <a:lstStyle/>
          <a:p>
            <a:pPr marL="12700">
              <a:lnSpc>
                <a:spcPct val="100000"/>
              </a:lnSpc>
            </a:pPr>
            <a:r>
              <a:rPr sz="1600" dirty="0" smtClean="0">
                <a:solidFill>
                  <a:srgbClr val="585858"/>
                </a:solidFill>
                <a:latin typeface="Calibri"/>
                <a:cs typeface="Calibri"/>
              </a:rPr>
              <a:t>Deg</a:t>
            </a:r>
            <a:r>
              <a:rPr sz="1600" spc="-25" dirty="0" smtClean="0">
                <a:solidFill>
                  <a:srgbClr val="585858"/>
                </a:solidFill>
                <a:latin typeface="Calibri"/>
                <a:cs typeface="Calibri"/>
              </a:rPr>
              <a:t>r</a:t>
            </a:r>
            <a:r>
              <a:rPr sz="1600" spc="0" dirty="0" smtClean="0">
                <a:solidFill>
                  <a:srgbClr val="585858"/>
                </a:solidFill>
                <a:latin typeface="Calibri"/>
                <a:cs typeface="Calibri"/>
              </a:rPr>
              <a:t>ee</a:t>
            </a:r>
            <a:r>
              <a:rPr sz="1600" spc="15" dirty="0" smtClean="0">
                <a:solidFill>
                  <a:srgbClr val="585858"/>
                </a:solidFill>
                <a:latin typeface="Calibri"/>
                <a:cs typeface="Calibri"/>
              </a:rPr>
              <a:t> </a:t>
            </a:r>
            <a:r>
              <a:rPr sz="1600" spc="0" dirty="0" smtClean="0">
                <a:solidFill>
                  <a:srgbClr val="585858"/>
                </a:solidFill>
                <a:latin typeface="Calibri"/>
                <a:cs typeface="Calibri"/>
              </a:rPr>
              <a:t>Inc</a:t>
            </a:r>
            <a:r>
              <a:rPr sz="1600" spc="-35" dirty="0" smtClean="0">
                <a:solidFill>
                  <a:srgbClr val="585858"/>
                </a:solidFill>
                <a:latin typeface="Calibri"/>
                <a:cs typeface="Calibri"/>
              </a:rPr>
              <a:t>r</a:t>
            </a:r>
            <a:r>
              <a:rPr sz="1600" spc="0" dirty="0" smtClean="0">
                <a:solidFill>
                  <a:srgbClr val="585858"/>
                </a:solidFill>
                <a:latin typeface="Calibri"/>
                <a:cs typeface="Calibri"/>
              </a:rPr>
              <a:t>ease</a:t>
            </a:r>
            <a:r>
              <a:rPr sz="1600" spc="5" dirty="0" smtClean="0">
                <a:solidFill>
                  <a:srgbClr val="585858"/>
                </a:solidFill>
                <a:latin typeface="Calibri"/>
                <a:cs typeface="Calibri"/>
              </a:rPr>
              <a:t> </a:t>
            </a:r>
            <a:r>
              <a:rPr sz="1600" spc="0" dirty="0" smtClean="0">
                <a:solidFill>
                  <a:srgbClr val="585858"/>
                </a:solidFill>
                <a:latin typeface="Calibri"/>
                <a:cs typeface="Calibri"/>
              </a:rPr>
              <a:t>(</a:t>
            </a:r>
            <a:r>
              <a:rPr sz="1600" spc="-5" dirty="0" smtClean="0">
                <a:solidFill>
                  <a:srgbClr val="585858"/>
                </a:solidFill>
                <a:latin typeface="Calibri"/>
                <a:cs typeface="Calibri"/>
              </a:rPr>
              <a:t>°</a:t>
            </a:r>
            <a:r>
              <a:rPr sz="1600" spc="0" dirty="0" smtClean="0">
                <a:solidFill>
                  <a:srgbClr val="585858"/>
                </a:solidFill>
                <a:latin typeface="Calibri"/>
                <a:cs typeface="Calibri"/>
              </a:rPr>
              <a:t>C)</a:t>
            </a:r>
            <a:endParaRPr sz="1600">
              <a:latin typeface="Calibri"/>
              <a:cs typeface="Calibri"/>
            </a:endParaRPr>
          </a:p>
        </p:txBody>
      </p:sp>
      <p:sp>
        <p:nvSpPr>
          <p:cNvPr id="63" name="object 63"/>
          <p:cNvSpPr/>
          <p:nvPr/>
        </p:nvSpPr>
        <p:spPr>
          <a:xfrm>
            <a:off x="3532632" y="6242303"/>
            <a:ext cx="83820" cy="83820"/>
          </a:xfrm>
          <a:custGeom>
            <a:avLst/>
            <a:gdLst/>
            <a:ahLst/>
            <a:cxnLst/>
            <a:rect l="l" t="t" r="r" b="b"/>
            <a:pathLst>
              <a:path w="83820" h="83820">
                <a:moveTo>
                  <a:pt x="0" y="83820"/>
                </a:moveTo>
                <a:lnTo>
                  <a:pt x="83820" y="83820"/>
                </a:lnTo>
                <a:lnTo>
                  <a:pt x="83820" y="0"/>
                </a:lnTo>
                <a:lnTo>
                  <a:pt x="0" y="0"/>
                </a:lnTo>
                <a:lnTo>
                  <a:pt x="0" y="83820"/>
                </a:lnTo>
                <a:close/>
              </a:path>
            </a:pathLst>
          </a:custGeom>
          <a:solidFill>
            <a:srgbClr val="F4B083"/>
          </a:solidFill>
        </p:spPr>
        <p:txBody>
          <a:bodyPr wrap="square" lIns="0" tIns="0" rIns="0" bIns="0" rtlCol="0">
            <a:noAutofit/>
          </a:bodyPr>
          <a:lstStyle/>
          <a:p>
            <a:endParaRPr/>
          </a:p>
        </p:txBody>
      </p:sp>
      <p:sp>
        <p:nvSpPr>
          <p:cNvPr id="64" name="object 64"/>
          <p:cNvSpPr/>
          <p:nvPr/>
        </p:nvSpPr>
        <p:spPr>
          <a:xfrm>
            <a:off x="4664964" y="6242303"/>
            <a:ext cx="83820" cy="83820"/>
          </a:xfrm>
          <a:custGeom>
            <a:avLst/>
            <a:gdLst/>
            <a:ahLst/>
            <a:cxnLst/>
            <a:rect l="l" t="t" r="r" b="b"/>
            <a:pathLst>
              <a:path w="83820" h="83820">
                <a:moveTo>
                  <a:pt x="0" y="83820"/>
                </a:moveTo>
                <a:lnTo>
                  <a:pt x="83820" y="83820"/>
                </a:lnTo>
                <a:lnTo>
                  <a:pt x="83820" y="0"/>
                </a:lnTo>
                <a:lnTo>
                  <a:pt x="0" y="0"/>
                </a:lnTo>
                <a:lnTo>
                  <a:pt x="0" y="83820"/>
                </a:lnTo>
                <a:close/>
              </a:path>
            </a:pathLst>
          </a:custGeom>
          <a:solidFill>
            <a:srgbClr val="EC7C30"/>
          </a:solidFill>
        </p:spPr>
        <p:txBody>
          <a:bodyPr wrap="square" lIns="0" tIns="0" rIns="0" bIns="0" rtlCol="0">
            <a:noAutofit/>
          </a:bodyPr>
          <a:lstStyle/>
          <a:p>
            <a:endParaRPr/>
          </a:p>
        </p:txBody>
      </p:sp>
      <p:sp>
        <p:nvSpPr>
          <p:cNvPr id="65" name="object 65"/>
          <p:cNvSpPr txBox="1"/>
          <p:nvPr/>
        </p:nvSpPr>
        <p:spPr>
          <a:xfrm>
            <a:off x="3641597" y="6176771"/>
            <a:ext cx="2014855" cy="203200"/>
          </a:xfrm>
          <a:prstGeom prst="rect">
            <a:avLst/>
          </a:prstGeom>
        </p:spPr>
        <p:txBody>
          <a:bodyPr vert="horz" wrap="square" lIns="0" tIns="0" rIns="0" bIns="0" rtlCol="0">
            <a:noAutofit/>
          </a:bodyPr>
          <a:lstStyle/>
          <a:p>
            <a:pPr marL="12700">
              <a:lnSpc>
                <a:spcPct val="100000"/>
              </a:lnSpc>
              <a:tabLst>
                <a:tab pos="1144270" algn="l"/>
              </a:tabLst>
            </a:pPr>
            <a:r>
              <a:rPr sz="1200" dirty="0" smtClean="0">
                <a:solidFill>
                  <a:srgbClr val="585858"/>
                </a:solidFill>
                <a:latin typeface="Calibri"/>
                <a:cs typeface="Calibri"/>
              </a:rPr>
              <a:t>Low</a:t>
            </a:r>
            <a:r>
              <a:rPr sz="1200" spc="-5" dirty="0" smtClean="0">
                <a:solidFill>
                  <a:srgbClr val="585858"/>
                </a:solidFill>
                <a:latin typeface="Calibri"/>
                <a:cs typeface="Calibri"/>
              </a:rPr>
              <a:t> </a:t>
            </a:r>
            <a:r>
              <a:rPr sz="1200" spc="0" dirty="0" smtClean="0">
                <a:solidFill>
                  <a:srgbClr val="585858"/>
                </a:solidFill>
                <a:latin typeface="Calibri"/>
                <a:cs typeface="Calibri"/>
              </a:rPr>
              <a:t>Es</a:t>
            </a:r>
            <a:r>
              <a:rPr sz="1200" spc="-10" dirty="0" smtClean="0">
                <a:solidFill>
                  <a:srgbClr val="585858"/>
                </a:solidFill>
                <a:latin typeface="Calibri"/>
                <a:cs typeface="Calibri"/>
              </a:rPr>
              <a:t>t</a:t>
            </a:r>
            <a:r>
              <a:rPr sz="1200" spc="0" dirty="0" smtClean="0">
                <a:solidFill>
                  <a:srgbClr val="585858"/>
                </a:solidFill>
                <a:latin typeface="Calibri"/>
                <a:cs typeface="Calibri"/>
              </a:rPr>
              <a:t>ima</a:t>
            </a:r>
            <a:r>
              <a:rPr sz="1200" spc="5" dirty="0" smtClean="0">
                <a:solidFill>
                  <a:srgbClr val="585858"/>
                </a:solidFill>
                <a:latin typeface="Calibri"/>
                <a:cs typeface="Calibri"/>
              </a:rPr>
              <a:t>t</a:t>
            </a:r>
            <a:r>
              <a:rPr sz="1200" spc="-10" dirty="0" smtClean="0">
                <a:solidFill>
                  <a:srgbClr val="585858"/>
                </a:solidFill>
                <a:latin typeface="Calibri"/>
                <a:cs typeface="Calibri"/>
              </a:rPr>
              <a:t>e	</a:t>
            </a:r>
            <a:r>
              <a:rPr sz="1200" spc="-5" dirty="0" smtClean="0">
                <a:solidFill>
                  <a:srgbClr val="585858"/>
                </a:solidFill>
                <a:latin typeface="Calibri"/>
                <a:cs typeface="Calibri"/>
              </a:rPr>
              <a:t>H</a:t>
            </a:r>
            <a:r>
              <a:rPr sz="1200" spc="0" dirty="0" smtClean="0">
                <a:solidFill>
                  <a:srgbClr val="585858"/>
                </a:solidFill>
                <a:latin typeface="Calibri"/>
                <a:cs typeface="Calibri"/>
              </a:rPr>
              <a:t>igh</a:t>
            </a:r>
            <a:r>
              <a:rPr sz="1200" spc="5" dirty="0" smtClean="0">
                <a:solidFill>
                  <a:srgbClr val="585858"/>
                </a:solidFill>
                <a:latin typeface="Calibri"/>
                <a:cs typeface="Calibri"/>
              </a:rPr>
              <a:t> </a:t>
            </a:r>
            <a:r>
              <a:rPr sz="1200" spc="-10" dirty="0" smtClean="0">
                <a:solidFill>
                  <a:srgbClr val="585858"/>
                </a:solidFill>
                <a:latin typeface="Calibri"/>
                <a:cs typeface="Calibri"/>
              </a:rPr>
              <a:t>E</a:t>
            </a:r>
            <a:r>
              <a:rPr sz="1200" spc="0" dirty="0" smtClean="0">
                <a:solidFill>
                  <a:srgbClr val="585858"/>
                </a:solidFill>
                <a:latin typeface="Calibri"/>
                <a:cs typeface="Calibri"/>
              </a:rPr>
              <a:t>stima</a:t>
            </a:r>
            <a:r>
              <a:rPr sz="1200" spc="-5" dirty="0" smtClean="0">
                <a:solidFill>
                  <a:srgbClr val="585858"/>
                </a:solidFill>
                <a:latin typeface="Calibri"/>
                <a:cs typeface="Calibri"/>
              </a:rPr>
              <a:t>t</a:t>
            </a:r>
            <a:r>
              <a:rPr sz="1200" spc="-10" dirty="0" smtClean="0">
                <a:solidFill>
                  <a:srgbClr val="585858"/>
                </a:solidFill>
                <a:latin typeface="Calibri"/>
                <a:cs typeface="Calibri"/>
              </a:rPr>
              <a:t>e</a:t>
            </a:r>
            <a:endParaRPr sz="1200">
              <a:latin typeface="Calibri"/>
              <a:cs typeface="Calibri"/>
            </a:endParaRPr>
          </a:p>
        </p:txBody>
      </p:sp>
      <p:sp>
        <p:nvSpPr>
          <p:cNvPr id="66" name="Rectangle 3"/>
          <p:cNvSpPr>
            <a:spLocks noChangeArrowheads="1"/>
          </p:cNvSpPr>
          <p:nvPr/>
        </p:nvSpPr>
        <p:spPr bwMode="auto">
          <a:xfrm>
            <a:off x="1621624" y="148490"/>
            <a:ext cx="6548758" cy="646331"/>
          </a:xfrm>
          <a:prstGeom prst="rect">
            <a:avLst/>
          </a:prstGeom>
          <a:solidFill>
            <a:schemeClr val="accent4">
              <a:lumMod val="40000"/>
              <a:lumOff val="60000"/>
            </a:schemeClr>
          </a:solidFill>
          <a:ln>
            <a:noFill/>
          </a:ln>
          <a:extLst/>
        </p:spPr>
        <p:txBody>
          <a:bodyPr wrap="square" anchor="ctr">
            <a:spAutoFit/>
          </a:bodyPr>
          <a:lstStyle/>
          <a:p>
            <a:pPr algn="ctr">
              <a:lnSpc>
                <a:spcPct val="150000"/>
              </a:lnSpc>
              <a:defRPr/>
            </a:pPr>
            <a:r>
              <a:rPr lang="en-US" sz="2400" b="1" dirty="0" smtClean="0">
                <a:solidFill>
                  <a:srgbClr val="002060"/>
                </a:solidFill>
                <a:latin typeface="Myanmar3" pitchFamily="18" charset="0"/>
                <a:ea typeface="Myanmar3" pitchFamily="18" charset="0"/>
                <a:cs typeface="Arial" panose="020B0604020202020204" pitchFamily="34" charset="0"/>
              </a:rPr>
              <a:t>Projected Temperature Increase: Dry Zone</a:t>
            </a:r>
            <a:endParaRPr lang="en-US" sz="2400" dirty="0">
              <a:solidFill>
                <a:srgbClr val="002060"/>
              </a:solidFill>
              <a:latin typeface="Myanmar3" pitchFamily="18" charset="0"/>
              <a:ea typeface="Myanmar3" pitchFamily="18" charset="0"/>
              <a:cs typeface="Arial" panose="020B0604020202020204" pitchFamily="34" charset="0"/>
            </a:endParaRPr>
          </a:p>
        </p:txBody>
      </p:sp>
    </p:spTree>
    <p:extLst>
      <p:ext uri="{BB962C8B-B14F-4D97-AF65-F5344CB8AC3E}">
        <p14:creationId xmlns:p14="http://schemas.microsoft.com/office/powerpoint/2010/main" xmlns="" val="1680032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426195" y="4677155"/>
            <a:ext cx="286511" cy="0"/>
          </a:xfrm>
          <a:custGeom>
            <a:avLst/>
            <a:gdLst/>
            <a:ahLst/>
            <a:cxnLst/>
            <a:rect l="l" t="t" r="r" b="b"/>
            <a:pathLst>
              <a:path w="286511">
                <a:moveTo>
                  <a:pt x="0" y="0"/>
                </a:moveTo>
                <a:lnTo>
                  <a:pt x="286511" y="0"/>
                </a:lnTo>
              </a:path>
            </a:pathLst>
          </a:custGeom>
          <a:ln w="9144">
            <a:solidFill>
              <a:srgbClr val="D9D9D9"/>
            </a:solidFill>
          </a:ln>
        </p:spPr>
        <p:txBody>
          <a:bodyPr wrap="square" lIns="0" tIns="0" rIns="0" bIns="0" rtlCol="0">
            <a:noAutofit/>
          </a:bodyPr>
          <a:lstStyle/>
          <a:p>
            <a:endParaRPr/>
          </a:p>
        </p:txBody>
      </p:sp>
      <p:sp>
        <p:nvSpPr>
          <p:cNvPr id="3" name="object 3"/>
          <p:cNvSpPr/>
          <p:nvPr/>
        </p:nvSpPr>
        <p:spPr>
          <a:xfrm>
            <a:off x="6510528" y="4677155"/>
            <a:ext cx="1531620" cy="0"/>
          </a:xfrm>
          <a:custGeom>
            <a:avLst/>
            <a:gdLst/>
            <a:ahLst/>
            <a:cxnLst/>
            <a:rect l="l" t="t" r="r" b="b"/>
            <a:pathLst>
              <a:path w="1531620">
                <a:moveTo>
                  <a:pt x="0" y="0"/>
                </a:moveTo>
                <a:lnTo>
                  <a:pt x="1531620" y="0"/>
                </a:lnTo>
              </a:path>
            </a:pathLst>
          </a:custGeom>
          <a:ln w="9144">
            <a:solidFill>
              <a:srgbClr val="D9D9D9"/>
            </a:solidFill>
          </a:ln>
        </p:spPr>
        <p:txBody>
          <a:bodyPr wrap="square" lIns="0" tIns="0" rIns="0" bIns="0" rtlCol="0">
            <a:noAutofit/>
          </a:bodyPr>
          <a:lstStyle/>
          <a:p>
            <a:endParaRPr/>
          </a:p>
        </p:txBody>
      </p:sp>
      <p:sp>
        <p:nvSpPr>
          <p:cNvPr id="4" name="object 4"/>
          <p:cNvSpPr/>
          <p:nvPr/>
        </p:nvSpPr>
        <p:spPr>
          <a:xfrm>
            <a:off x="4594859" y="4677155"/>
            <a:ext cx="1533143" cy="0"/>
          </a:xfrm>
          <a:custGeom>
            <a:avLst/>
            <a:gdLst/>
            <a:ahLst/>
            <a:cxnLst/>
            <a:rect l="l" t="t" r="r" b="b"/>
            <a:pathLst>
              <a:path w="1533143">
                <a:moveTo>
                  <a:pt x="0" y="0"/>
                </a:moveTo>
                <a:lnTo>
                  <a:pt x="1533143" y="0"/>
                </a:lnTo>
              </a:path>
            </a:pathLst>
          </a:custGeom>
          <a:ln w="9144">
            <a:solidFill>
              <a:srgbClr val="D9D9D9"/>
            </a:solidFill>
          </a:ln>
        </p:spPr>
        <p:txBody>
          <a:bodyPr wrap="square" lIns="0" tIns="0" rIns="0" bIns="0" rtlCol="0">
            <a:noAutofit/>
          </a:bodyPr>
          <a:lstStyle/>
          <a:p>
            <a:endParaRPr/>
          </a:p>
        </p:txBody>
      </p:sp>
      <p:sp>
        <p:nvSpPr>
          <p:cNvPr id="5" name="object 5"/>
          <p:cNvSpPr/>
          <p:nvPr/>
        </p:nvSpPr>
        <p:spPr>
          <a:xfrm>
            <a:off x="3637788" y="4677155"/>
            <a:ext cx="574548" cy="0"/>
          </a:xfrm>
          <a:custGeom>
            <a:avLst/>
            <a:gdLst/>
            <a:ahLst/>
            <a:cxnLst/>
            <a:rect l="l" t="t" r="r" b="b"/>
            <a:pathLst>
              <a:path w="574548">
                <a:moveTo>
                  <a:pt x="0" y="0"/>
                </a:moveTo>
                <a:lnTo>
                  <a:pt x="574548" y="0"/>
                </a:lnTo>
              </a:path>
            </a:pathLst>
          </a:custGeom>
          <a:ln w="9144">
            <a:solidFill>
              <a:srgbClr val="D9D9D9"/>
            </a:solidFill>
          </a:ln>
        </p:spPr>
        <p:txBody>
          <a:bodyPr wrap="square" lIns="0" tIns="0" rIns="0" bIns="0" rtlCol="0">
            <a:noAutofit/>
          </a:bodyPr>
          <a:lstStyle/>
          <a:p>
            <a:endParaRPr/>
          </a:p>
        </p:txBody>
      </p:sp>
      <p:sp>
        <p:nvSpPr>
          <p:cNvPr id="6" name="object 6"/>
          <p:cNvSpPr/>
          <p:nvPr/>
        </p:nvSpPr>
        <p:spPr>
          <a:xfrm>
            <a:off x="2679192" y="4677155"/>
            <a:ext cx="574547" cy="0"/>
          </a:xfrm>
          <a:custGeom>
            <a:avLst/>
            <a:gdLst/>
            <a:ahLst/>
            <a:cxnLst/>
            <a:rect l="l" t="t" r="r" b="b"/>
            <a:pathLst>
              <a:path w="574548">
                <a:moveTo>
                  <a:pt x="0" y="0"/>
                </a:moveTo>
                <a:lnTo>
                  <a:pt x="574547" y="0"/>
                </a:lnTo>
              </a:path>
            </a:pathLst>
          </a:custGeom>
          <a:ln w="9144">
            <a:solidFill>
              <a:srgbClr val="D9D9D9"/>
            </a:solidFill>
          </a:ln>
        </p:spPr>
        <p:txBody>
          <a:bodyPr wrap="square" lIns="0" tIns="0" rIns="0" bIns="0" rtlCol="0">
            <a:noAutofit/>
          </a:bodyPr>
          <a:lstStyle/>
          <a:p>
            <a:endParaRPr/>
          </a:p>
        </p:txBody>
      </p:sp>
      <p:sp>
        <p:nvSpPr>
          <p:cNvPr id="7" name="object 7"/>
          <p:cNvSpPr/>
          <p:nvPr/>
        </p:nvSpPr>
        <p:spPr>
          <a:xfrm>
            <a:off x="1051560" y="4677155"/>
            <a:ext cx="1245108" cy="0"/>
          </a:xfrm>
          <a:custGeom>
            <a:avLst/>
            <a:gdLst/>
            <a:ahLst/>
            <a:cxnLst/>
            <a:rect l="l" t="t" r="r" b="b"/>
            <a:pathLst>
              <a:path w="1245108">
                <a:moveTo>
                  <a:pt x="0" y="0"/>
                </a:moveTo>
                <a:lnTo>
                  <a:pt x="1245108" y="0"/>
                </a:lnTo>
              </a:path>
            </a:pathLst>
          </a:custGeom>
          <a:ln w="9144">
            <a:solidFill>
              <a:srgbClr val="D9D9D9"/>
            </a:solidFill>
          </a:ln>
        </p:spPr>
        <p:txBody>
          <a:bodyPr wrap="square" lIns="0" tIns="0" rIns="0" bIns="0" rtlCol="0">
            <a:noAutofit/>
          </a:bodyPr>
          <a:lstStyle/>
          <a:p>
            <a:endParaRPr/>
          </a:p>
        </p:txBody>
      </p:sp>
      <p:sp>
        <p:nvSpPr>
          <p:cNvPr id="8" name="object 8"/>
          <p:cNvSpPr/>
          <p:nvPr/>
        </p:nvSpPr>
        <p:spPr>
          <a:xfrm>
            <a:off x="8426195" y="3986784"/>
            <a:ext cx="286511" cy="0"/>
          </a:xfrm>
          <a:custGeom>
            <a:avLst/>
            <a:gdLst/>
            <a:ahLst/>
            <a:cxnLst/>
            <a:rect l="l" t="t" r="r" b="b"/>
            <a:pathLst>
              <a:path w="286511">
                <a:moveTo>
                  <a:pt x="0" y="0"/>
                </a:moveTo>
                <a:lnTo>
                  <a:pt x="286511" y="0"/>
                </a:lnTo>
              </a:path>
            </a:pathLst>
          </a:custGeom>
          <a:ln w="9144">
            <a:solidFill>
              <a:srgbClr val="D9D9D9"/>
            </a:solidFill>
          </a:ln>
        </p:spPr>
        <p:txBody>
          <a:bodyPr wrap="square" lIns="0" tIns="0" rIns="0" bIns="0" rtlCol="0">
            <a:noAutofit/>
          </a:bodyPr>
          <a:lstStyle/>
          <a:p>
            <a:endParaRPr/>
          </a:p>
        </p:txBody>
      </p:sp>
      <p:sp>
        <p:nvSpPr>
          <p:cNvPr id="9" name="object 9"/>
          <p:cNvSpPr/>
          <p:nvPr/>
        </p:nvSpPr>
        <p:spPr>
          <a:xfrm>
            <a:off x="4594859" y="3986784"/>
            <a:ext cx="3447288" cy="0"/>
          </a:xfrm>
          <a:custGeom>
            <a:avLst/>
            <a:gdLst/>
            <a:ahLst/>
            <a:cxnLst/>
            <a:rect l="l" t="t" r="r" b="b"/>
            <a:pathLst>
              <a:path w="3447288">
                <a:moveTo>
                  <a:pt x="0" y="0"/>
                </a:moveTo>
                <a:lnTo>
                  <a:pt x="3447288" y="0"/>
                </a:lnTo>
              </a:path>
            </a:pathLst>
          </a:custGeom>
          <a:ln w="9144">
            <a:solidFill>
              <a:srgbClr val="D9D9D9"/>
            </a:solidFill>
          </a:ln>
        </p:spPr>
        <p:txBody>
          <a:bodyPr wrap="square" lIns="0" tIns="0" rIns="0" bIns="0" rtlCol="0">
            <a:noAutofit/>
          </a:bodyPr>
          <a:lstStyle/>
          <a:p>
            <a:endParaRPr/>
          </a:p>
        </p:txBody>
      </p:sp>
      <p:sp>
        <p:nvSpPr>
          <p:cNvPr id="10" name="object 10"/>
          <p:cNvSpPr/>
          <p:nvPr/>
        </p:nvSpPr>
        <p:spPr>
          <a:xfrm>
            <a:off x="2679192" y="3986784"/>
            <a:ext cx="1533144" cy="0"/>
          </a:xfrm>
          <a:custGeom>
            <a:avLst/>
            <a:gdLst/>
            <a:ahLst/>
            <a:cxnLst/>
            <a:rect l="l" t="t" r="r" b="b"/>
            <a:pathLst>
              <a:path w="1533144">
                <a:moveTo>
                  <a:pt x="0" y="0"/>
                </a:moveTo>
                <a:lnTo>
                  <a:pt x="1533144" y="0"/>
                </a:lnTo>
              </a:path>
            </a:pathLst>
          </a:custGeom>
          <a:ln w="9144">
            <a:solidFill>
              <a:srgbClr val="D9D9D9"/>
            </a:solidFill>
          </a:ln>
        </p:spPr>
        <p:txBody>
          <a:bodyPr wrap="square" lIns="0" tIns="0" rIns="0" bIns="0" rtlCol="0">
            <a:noAutofit/>
          </a:bodyPr>
          <a:lstStyle/>
          <a:p>
            <a:endParaRPr/>
          </a:p>
        </p:txBody>
      </p:sp>
      <p:sp>
        <p:nvSpPr>
          <p:cNvPr id="11" name="object 11"/>
          <p:cNvSpPr/>
          <p:nvPr/>
        </p:nvSpPr>
        <p:spPr>
          <a:xfrm>
            <a:off x="1051560" y="3986784"/>
            <a:ext cx="1245108" cy="0"/>
          </a:xfrm>
          <a:custGeom>
            <a:avLst/>
            <a:gdLst/>
            <a:ahLst/>
            <a:cxnLst/>
            <a:rect l="l" t="t" r="r" b="b"/>
            <a:pathLst>
              <a:path w="1245108">
                <a:moveTo>
                  <a:pt x="0" y="0"/>
                </a:moveTo>
                <a:lnTo>
                  <a:pt x="1245108" y="0"/>
                </a:lnTo>
              </a:path>
            </a:pathLst>
          </a:custGeom>
          <a:ln w="9144">
            <a:solidFill>
              <a:srgbClr val="D9D9D9"/>
            </a:solidFill>
          </a:ln>
        </p:spPr>
        <p:txBody>
          <a:bodyPr wrap="square" lIns="0" tIns="0" rIns="0" bIns="0" rtlCol="0">
            <a:noAutofit/>
          </a:bodyPr>
          <a:lstStyle/>
          <a:p>
            <a:endParaRPr/>
          </a:p>
        </p:txBody>
      </p:sp>
      <p:sp>
        <p:nvSpPr>
          <p:cNvPr id="12" name="object 12"/>
          <p:cNvSpPr/>
          <p:nvPr/>
        </p:nvSpPr>
        <p:spPr>
          <a:xfrm>
            <a:off x="8426195" y="3294888"/>
            <a:ext cx="286511" cy="0"/>
          </a:xfrm>
          <a:custGeom>
            <a:avLst/>
            <a:gdLst/>
            <a:ahLst/>
            <a:cxnLst/>
            <a:rect l="l" t="t" r="r" b="b"/>
            <a:pathLst>
              <a:path w="286511">
                <a:moveTo>
                  <a:pt x="0" y="0"/>
                </a:moveTo>
                <a:lnTo>
                  <a:pt x="286511" y="0"/>
                </a:lnTo>
              </a:path>
            </a:pathLst>
          </a:custGeom>
          <a:ln w="9144">
            <a:solidFill>
              <a:srgbClr val="D9D9D9"/>
            </a:solidFill>
          </a:ln>
        </p:spPr>
        <p:txBody>
          <a:bodyPr wrap="square" lIns="0" tIns="0" rIns="0" bIns="0" rtlCol="0">
            <a:noAutofit/>
          </a:bodyPr>
          <a:lstStyle/>
          <a:p>
            <a:endParaRPr/>
          </a:p>
        </p:txBody>
      </p:sp>
      <p:sp>
        <p:nvSpPr>
          <p:cNvPr id="13" name="object 13"/>
          <p:cNvSpPr/>
          <p:nvPr/>
        </p:nvSpPr>
        <p:spPr>
          <a:xfrm>
            <a:off x="6510528" y="3294888"/>
            <a:ext cx="1531620" cy="0"/>
          </a:xfrm>
          <a:custGeom>
            <a:avLst/>
            <a:gdLst/>
            <a:ahLst/>
            <a:cxnLst/>
            <a:rect l="l" t="t" r="r" b="b"/>
            <a:pathLst>
              <a:path w="1531620">
                <a:moveTo>
                  <a:pt x="0" y="0"/>
                </a:moveTo>
                <a:lnTo>
                  <a:pt x="1531620" y="0"/>
                </a:lnTo>
              </a:path>
            </a:pathLst>
          </a:custGeom>
          <a:ln w="9144">
            <a:solidFill>
              <a:srgbClr val="D9D9D9"/>
            </a:solidFill>
          </a:ln>
        </p:spPr>
        <p:txBody>
          <a:bodyPr wrap="square" lIns="0" tIns="0" rIns="0" bIns="0" rtlCol="0">
            <a:noAutofit/>
          </a:bodyPr>
          <a:lstStyle/>
          <a:p>
            <a:endParaRPr/>
          </a:p>
        </p:txBody>
      </p:sp>
      <p:sp>
        <p:nvSpPr>
          <p:cNvPr id="14" name="object 14"/>
          <p:cNvSpPr/>
          <p:nvPr/>
        </p:nvSpPr>
        <p:spPr>
          <a:xfrm>
            <a:off x="4594859" y="3294888"/>
            <a:ext cx="1533143" cy="0"/>
          </a:xfrm>
          <a:custGeom>
            <a:avLst/>
            <a:gdLst/>
            <a:ahLst/>
            <a:cxnLst/>
            <a:rect l="l" t="t" r="r" b="b"/>
            <a:pathLst>
              <a:path w="1533143">
                <a:moveTo>
                  <a:pt x="0" y="0"/>
                </a:moveTo>
                <a:lnTo>
                  <a:pt x="1533143" y="0"/>
                </a:lnTo>
              </a:path>
            </a:pathLst>
          </a:custGeom>
          <a:ln w="9144">
            <a:solidFill>
              <a:srgbClr val="D9D9D9"/>
            </a:solidFill>
          </a:ln>
        </p:spPr>
        <p:txBody>
          <a:bodyPr wrap="square" lIns="0" tIns="0" rIns="0" bIns="0" rtlCol="0">
            <a:noAutofit/>
          </a:bodyPr>
          <a:lstStyle/>
          <a:p>
            <a:endParaRPr/>
          </a:p>
        </p:txBody>
      </p:sp>
      <p:sp>
        <p:nvSpPr>
          <p:cNvPr id="15" name="object 15"/>
          <p:cNvSpPr/>
          <p:nvPr/>
        </p:nvSpPr>
        <p:spPr>
          <a:xfrm>
            <a:off x="2679192" y="3294888"/>
            <a:ext cx="1533144" cy="0"/>
          </a:xfrm>
          <a:custGeom>
            <a:avLst/>
            <a:gdLst/>
            <a:ahLst/>
            <a:cxnLst/>
            <a:rect l="l" t="t" r="r" b="b"/>
            <a:pathLst>
              <a:path w="1533144">
                <a:moveTo>
                  <a:pt x="0" y="0"/>
                </a:moveTo>
                <a:lnTo>
                  <a:pt x="1533144" y="0"/>
                </a:lnTo>
              </a:path>
            </a:pathLst>
          </a:custGeom>
          <a:ln w="9144">
            <a:solidFill>
              <a:srgbClr val="D9D9D9"/>
            </a:solidFill>
          </a:ln>
        </p:spPr>
        <p:txBody>
          <a:bodyPr wrap="square" lIns="0" tIns="0" rIns="0" bIns="0" rtlCol="0">
            <a:noAutofit/>
          </a:bodyPr>
          <a:lstStyle/>
          <a:p>
            <a:endParaRPr/>
          </a:p>
        </p:txBody>
      </p:sp>
      <p:sp>
        <p:nvSpPr>
          <p:cNvPr id="16" name="object 16"/>
          <p:cNvSpPr/>
          <p:nvPr/>
        </p:nvSpPr>
        <p:spPr>
          <a:xfrm>
            <a:off x="1051560" y="3294888"/>
            <a:ext cx="1245108" cy="0"/>
          </a:xfrm>
          <a:custGeom>
            <a:avLst/>
            <a:gdLst/>
            <a:ahLst/>
            <a:cxnLst/>
            <a:rect l="l" t="t" r="r" b="b"/>
            <a:pathLst>
              <a:path w="1245108">
                <a:moveTo>
                  <a:pt x="0" y="0"/>
                </a:moveTo>
                <a:lnTo>
                  <a:pt x="1245108" y="0"/>
                </a:lnTo>
              </a:path>
            </a:pathLst>
          </a:custGeom>
          <a:ln w="9144">
            <a:solidFill>
              <a:srgbClr val="D9D9D9"/>
            </a:solidFill>
          </a:ln>
        </p:spPr>
        <p:txBody>
          <a:bodyPr wrap="square" lIns="0" tIns="0" rIns="0" bIns="0" rtlCol="0">
            <a:noAutofit/>
          </a:bodyPr>
          <a:lstStyle/>
          <a:p>
            <a:endParaRPr/>
          </a:p>
        </p:txBody>
      </p:sp>
      <p:sp>
        <p:nvSpPr>
          <p:cNvPr id="17" name="object 17"/>
          <p:cNvSpPr/>
          <p:nvPr/>
        </p:nvSpPr>
        <p:spPr>
          <a:xfrm>
            <a:off x="8426195" y="2604516"/>
            <a:ext cx="286511" cy="0"/>
          </a:xfrm>
          <a:custGeom>
            <a:avLst/>
            <a:gdLst/>
            <a:ahLst/>
            <a:cxnLst/>
            <a:rect l="l" t="t" r="r" b="b"/>
            <a:pathLst>
              <a:path w="286511">
                <a:moveTo>
                  <a:pt x="0" y="0"/>
                </a:moveTo>
                <a:lnTo>
                  <a:pt x="286511" y="0"/>
                </a:lnTo>
              </a:path>
            </a:pathLst>
          </a:custGeom>
          <a:ln w="9144">
            <a:solidFill>
              <a:srgbClr val="D9D9D9"/>
            </a:solidFill>
          </a:ln>
        </p:spPr>
        <p:txBody>
          <a:bodyPr wrap="square" lIns="0" tIns="0" rIns="0" bIns="0" rtlCol="0">
            <a:noAutofit/>
          </a:bodyPr>
          <a:lstStyle/>
          <a:p>
            <a:endParaRPr/>
          </a:p>
        </p:txBody>
      </p:sp>
      <p:sp>
        <p:nvSpPr>
          <p:cNvPr id="18" name="object 18"/>
          <p:cNvSpPr/>
          <p:nvPr/>
        </p:nvSpPr>
        <p:spPr>
          <a:xfrm>
            <a:off x="4594859" y="2604516"/>
            <a:ext cx="3447288" cy="0"/>
          </a:xfrm>
          <a:custGeom>
            <a:avLst/>
            <a:gdLst/>
            <a:ahLst/>
            <a:cxnLst/>
            <a:rect l="l" t="t" r="r" b="b"/>
            <a:pathLst>
              <a:path w="3447288">
                <a:moveTo>
                  <a:pt x="0" y="0"/>
                </a:moveTo>
                <a:lnTo>
                  <a:pt x="3447288" y="0"/>
                </a:lnTo>
              </a:path>
            </a:pathLst>
          </a:custGeom>
          <a:ln w="9144">
            <a:solidFill>
              <a:srgbClr val="D9D9D9"/>
            </a:solidFill>
          </a:ln>
        </p:spPr>
        <p:txBody>
          <a:bodyPr wrap="square" lIns="0" tIns="0" rIns="0" bIns="0" rtlCol="0">
            <a:noAutofit/>
          </a:bodyPr>
          <a:lstStyle/>
          <a:p>
            <a:endParaRPr/>
          </a:p>
        </p:txBody>
      </p:sp>
      <p:sp>
        <p:nvSpPr>
          <p:cNvPr id="19" name="object 19"/>
          <p:cNvSpPr/>
          <p:nvPr/>
        </p:nvSpPr>
        <p:spPr>
          <a:xfrm>
            <a:off x="1051560" y="2604516"/>
            <a:ext cx="3160776" cy="0"/>
          </a:xfrm>
          <a:custGeom>
            <a:avLst/>
            <a:gdLst/>
            <a:ahLst/>
            <a:cxnLst/>
            <a:rect l="l" t="t" r="r" b="b"/>
            <a:pathLst>
              <a:path w="3160776">
                <a:moveTo>
                  <a:pt x="0" y="0"/>
                </a:moveTo>
                <a:lnTo>
                  <a:pt x="3160776" y="0"/>
                </a:lnTo>
              </a:path>
            </a:pathLst>
          </a:custGeom>
          <a:ln w="9144">
            <a:solidFill>
              <a:srgbClr val="D9D9D9"/>
            </a:solidFill>
          </a:ln>
        </p:spPr>
        <p:txBody>
          <a:bodyPr wrap="square" lIns="0" tIns="0" rIns="0" bIns="0" rtlCol="0">
            <a:noAutofit/>
          </a:bodyPr>
          <a:lstStyle/>
          <a:p>
            <a:endParaRPr/>
          </a:p>
        </p:txBody>
      </p:sp>
      <p:sp>
        <p:nvSpPr>
          <p:cNvPr id="20" name="object 20"/>
          <p:cNvSpPr/>
          <p:nvPr/>
        </p:nvSpPr>
        <p:spPr>
          <a:xfrm>
            <a:off x="1051560" y="1914144"/>
            <a:ext cx="7661148" cy="0"/>
          </a:xfrm>
          <a:custGeom>
            <a:avLst/>
            <a:gdLst/>
            <a:ahLst/>
            <a:cxnLst/>
            <a:rect l="l" t="t" r="r" b="b"/>
            <a:pathLst>
              <a:path w="7661148">
                <a:moveTo>
                  <a:pt x="0" y="0"/>
                </a:moveTo>
                <a:lnTo>
                  <a:pt x="7661148" y="0"/>
                </a:lnTo>
              </a:path>
            </a:pathLst>
          </a:custGeom>
          <a:ln w="9144">
            <a:solidFill>
              <a:srgbClr val="D9D9D9"/>
            </a:solidFill>
          </a:ln>
        </p:spPr>
        <p:txBody>
          <a:bodyPr wrap="square" lIns="0" tIns="0" rIns="0" bIns="0" rtlCol="0">
            <a:noAutofit/>
          </a:bodyPr>
          <a:lstStyle/>
          <a:p>
            <a:endParaRPr/>
          </a:p>
        </p:txBody>
      </p:sp>
      <p:sp>
        <p:nvSpPr>
          <p:cNvPr id="21" name="object 21"/>
          <p:cNvSpPr/>
          <p:nvPr/>
        </p:nvSpPr>
        <p:spPr>
          <a:xfrm>
            <a:off x="1029460" y="1199315"/>
            <a:ext cx="7661148" cy="0"/>
          </a:xfrm>
          <a:custGeom>
            <a:avLst/>
            <a:gdLst/>
            <a:ahLst/>
            <a:cxnLst/>
            <a:rect l="l" t="t" r="r" b="b"/>
            <a:pathLst>
              <a:path w="7661148">
                <a:moveTo>
                  <a:pt x="0" y="0"/>
                </a:moveTo>
                <a:lnTo>
                  <a:pt x="7661148" y="0"/>
                </a:lnTo>
              </a:path>
            </a:pathLst>
          </a:custGeom>
          <a:ln w="9144">
            <a:solidFill>
              <a:srgbClr val="D9D9D9"/>
            </a:solidFill>
          </a:ln>
        </p:spPr>
        <p:txBody>
          <a:bodyPr wrap="square" lIns="0" tIns="0" rIns="0" bIns="0" rtlCol="0">
            <a:noAutofit/>
          </a:bodyPr>
          <a:lstStyle/>
          <a:p>
            <a:endParaRPr/>
          </a:p>
        </p:txBody>
      </p:sp>
      <p:sp>
        <p:nvSpPr>
          <p:cNvPr id="22" name="object 22"/>
          <p:cNvSpPr/>
          <p:nvPr/>
        </p:nvSpPr>
        <p:spPr>
          <a:xfrm>
            <a:off x="1338072" y="4677155"/>
            <a:ext cx="384047" cy="690372"/>
          </a:xfrm>
          <a:custGeom>
            <a:avLst/>
            <a:gdLst/>
            <a:ahLst/>
            <a:cxnLst/>
            <a:rect l="l" t="t" r="r" b="b"/>
            <a:pathLst>
              <a:path w="384048" h="690372">
                <a:moveTo>
                  <a:pt x="384047" y="0"/>
                </a:moveTo>
                <a:lnTo>
                  <a:pt x="0" y="0"/>
                </a:lnTo>
                <a:lnTo>
                  <a:pt x="0" y="690372"/>
                </a:lnTo>
                <a:lnTo>
                  <a:pt x="384047" y="690372"/>
                </a:lnTo>
                <a:lnTo>
                  <a:pt x="384047" y="0"/>
                </a:lnTo>
                <a:close/>
              </a:path>
            </a:pathLst>
          </a:custGeom>
          <a:solidFill>
            <a:srgbClr val="F4B083"/>
          </a:solidFill>
        </p:spPr>
        <p:txBody>
          <a:bodyPr wrap="square" lIns="0" tIns="0" rIns="0" bIns="0" rtlCol="0">
            <a:noAutofit/>
          </a:bodyPr>
          <a:lstStyle/>
          <a:p>
            <a:endParaRPr/>
          </a:p>
        </p:txBody>
      </p:sp>
      <p:sp>
        <p:nvSpPr>
          <p:cNvPr id="23" name="object 23"/>
          <p:cNvSpPr/>
          <p:nvPr/>
        </p:nvSpPr>
        <p:spPr>
          <a:xfrm>
            <a:off x="2296667" y="3848100"/>
            <a:ext cx="382524" cy="1519428"/>
          </a:xfrm>
          <a:custGeom>
            <a:avLst/>
            <a:gdLst/>
            <a:ahLst/>
            <a:cxnLst/>
            <a:rect l="l" t="t" r="r" b="b"/>
            <a:pathLst>
              <a:path w="382524" h="1519427">
                <a:moveTo>
                  <a:pt x="382524" y="0"/>
                </a:moveTo>
                <a:lnTo>
                  <a:pt x="0" y="0"/>
                </a:lnTo>
                <a:lnTo>
                  <a:pt x="0" y="1519428"/>
                </a:lnTo>
                <a:lnTo>
                  <a:pt x="382524" y="1519428"/>
                </a:lnTo>
                <a:lnTo>
                  <a:pt x="382524" y="0"/>
                </a:lnTo>
                <a:close/>
              </a:path>
            </a:pathLst>
          </a:custGeom>
          <a:solidFill>
            <a:srgbClr val="F4B083"/>
          </a:solidFill>
        </p:spPr>
        <p:txBody>
          <a:bodyPr wrap="square" lIns="0" tIns="0" rIns="0" bIns="0" rtlCol="0">
            <a:noAutofit/>
          </a:bodyPr>
          <a:lstStyle/>
          <a:p>
            <a:endParaRPr/>
          </a:p>
        </p:txBody>
      </p:sp>
      <p:sp>
        <p:nvSpPr>
          <p:cNvPr id="24" name="object 24"/>
          <p:cNvSpPr/>
          <p:nvPr/>
        </p:nvSpPr>
        <p:spPr>
          <a:xfrm>
            <a:off x="3253740" y="4538471"/>
            <a:ext cx="384048" cy="829055"/>
          </a:xfrm>
          <a:custGeom>
            <a:avLst/>
            <a:gdLst/>
            <a:ahLst/>
            <a:cxnLst/>
            <a:rect l="l" t="t" r="r" b="b"/>
            <a:pathLst>
              <a:path w="384048" h="829055">
                <a:moveTo>
                  <a:pt x="384048" y="0"/>
                </a:moveTo>
                <a:lnTo>
                  <a:pt x="0" y="0"/>
                </a:lnTo>
                <a:lnTo>
                  <a:pt x="0" y="829055"/>
                </a:lnTo>
                <a:lnTo>
                  <a:pt x="384048" y="829055"/>
                </a:lnTo>
                <a:lnTo>
                  <a:pt x="384048" y="0"/>
                </a:lnTo>
                <a:close/>
              </a:path>
            </a:pathLst>
          </a:custGeom>
          <a:solidFill>
            <a:srgbClr val="F4B083"/>
          </a:solidFill>
        </p:spPr>
        <p:txBody>
          <a:bodyPr wrap="square" lIns="0" tIns="0" rIns="0" bIns="0" rtlCol="0">
            <a:noAutofit/>
          </a:bodyPr>
          <a:lstStyle/>
          <a:p>
            <a:endParaRPr/>
          </a:p>
        </p:txBody>
      </p:sp>
      <p:sp>
        <p:nvSpPr>
          <p:cNvPr id="25" name="object 25"/>
          <p:cNvSpPr/>
          <p:nvPr/>
        </p:nvSpPr>
        <p:spPr>
          <a:xfrm>
            <a:off x="4212335" y="3848100"/>
            <a:ext cx="382524" cy="1519428"/>
          </a:xfrm>
          <a:custGeom>
            <a:avLst/>
            <a:gdLst/>
            <a:ahLst/>
            <a:cxnLst/>
            <a:rect l="l" t="t" r="r" b="b"/>
            <a:pathLst>
              <a:path w="382524" h="1519427">
                <a:moveTo>
                  <a:pt x="382524" y="0"/>
                </a:moveTo>
                <a:lnTo>
                  <a:pt x="0" y="0"/>
                </a:lnTo>
                <a:lnTo>
                  <a:pt x="0" y="1519428"/>
                </a:lnTo>
                <a:lnTo>
                  <a:pt x="382524" y="1519428"/>
                </a:lnTo>
                <a:lnTo>
                  <a:pt x="382524" y="0"/>
                </a:lnTo>
                <a:close/>
              </a:path>
            </a:pathLst>
          </a:custGeom>
          <a:solidFill>
            <a:srgbClr val="F4B083"/>
          </a:solidFill>
        </p:spPr>
        <p:txBody>
          <a:bodyPr wrap="square" lIns="0" tIns="0" rIns="0" bIns="0" rtlCol="0">
            <a:noAutofit/>
          </a:bodyPr>
          <a:lstStyle/>
          <a:p>
            <a:endParaRPr/>
          </a:p>
        </p:txBody>
      </p:sp>
      <p:sp>
        <p:nvSpPr>
          <p:cNvPr id="26" name="object 26"/>
          <p:cNvSpPr/>
          <p:nvPr/>
        </p:nvSpPr>
        <p:spPr>
          <a:xfrm>
            <a:off x="5169408" y="4677155"/>
            <a:ext cx="384047" cy="690372"/>
          </a:xfrm>
          <a:custGeom>
            <a:avLst/>
            <a:gdLst/>
            <a:ahLst/>
            <a:cxnLst/>
            <a:rect l="l" t="t" r="r" b="b"/>
            <a:pathLst>
              <a:path w="384047" h="690372">
                <a:moveTo>
                  <a:pt x="384047" y="0"/>
                </a:moveTo>
                <a:lnTo>
                  <a:pt x="0" y="0"/>
                </a:lnTo>
                <a:lnTo>
                  <a:pt x="0" y="690372"/>
                </a:lnTo>
                <a:lnTo>
                  <a:pt x="384047" y="690372"/>
                </a:lnTo>
                <a:lnTo>
                  <a:pt x="384047" y="0"/>
                </a:lnTo>
                <a:close/>
              </a:path>
            </a:pathLst>
          </a:custGeom>
          <a:solidFill>
            <a:srgbClr val="F4B083"/>
          </a:solidFill>
        </p:spPr>
        <p:txBody>
          <a:bodyPr wrap="square" lIns="0" tIns="0" rIns="0" bIns="0" rtlCol="0">
            <a:noAutofit/>
          </a:bodyPr>
          <a:lstStyle/>
          <a:p>
            <a:endParaRPr/>
          </a:p>
        </p:txBody>
      </p:sp>
      <p:sp>
        <p:nvSpPr>
          <p:cNvPr id="27" name="object 27"/>
          <p:cNvSpPr/>
          <p:nvPr/>
        </p:nvSpPr>
        <p:spPr>
          <a:xfrm>
            <a:off x="6128003" y="3986784"/>
            <a:ext cx="382524" cy="1380744"/>
          </a:xfrm>
          <a:custGeom>
            <a:avLst/>
            <a:gdLst/>
            <a:ahLst/>
            <a:cxnLst/>
            <a:rect l="l" t="t" r="r" b="b"/>
            <a:pathLst>
              <a:path w="382524" h="1380744">
                <a:moveTo>
                  <a:pt x="382524" y="0"/>
                </a:moveTo>
                <a:lnTo>
                  <a:pt x="0" y="0"/>
                </a:lnTo>
                <a:lnTo>
                  <a:pt x="0" y="1380744"/>
                </a:lnTo>
                <a:lnTo>
                  <a:pt x="382524" y="1380744"/>
                </a:lnTo>
                <a:lnTo>
                  <a:pt x="382524" y="0"/>
                </a:lnTo>
                <a:close/>
              </a:path>
            </a:pathLst>
          </a:custGeom>
          <a:solidFill>
            <a:srgbClr val="F4B083"/>
          </a:solidFill>
        </p:spPr>
        <p:txBody>
          <a:bodyPr wrap="square" lIns="0" tIns="0" rIns="0" bIns="0" rtlCol="0">
            <a:noAutofit/>
          </a:bodyPr>
          <a:lstStyle/>
          <a:p>
            <a:endParaRPr/>
          </a:p>
        </p:txBody>
      </p:sp>
      <p:sp>
        <p:nvSpPr>
          <p:cNvPr id="28" name="object 28"/>
          <p:cNvSpPr/>
          <p:nvPr/>
        </p:nvSpPr>
        <p:spPr>
          <a:xfrm>
            <a:off x="7085076" y="4677155"/>
            <a:ext cx="382524" cy="690372"/>
          </a:xfrm>
          <a:custGeom>
            <a:avLst/>
            <a:gdLst/>
            <a:ahLst/>
            <a:cxnLst/>
            <a:rect l="l" t="t" r="r" b="b"/>
            <a:pathLst>
              <a:path w="382524" h="690372">
                <a:moveTo>
                  <a:pt x="382524" y="0"/>
                </a:moveTo>
                <a:lnTo>
                  <a:pt x="0" y="0"/>
                </a:lnTo>
                <a:lnTo>
                  <a:pt x="0" y="690372"/>
                </a:lnTo>
                <a:lnTo>
                  <a:pt x="382524" y="690372"/>
                </a:lnTo>
                <a:lnTo>
                  <a:pt x="382524" y="0"/>
                </a:lnTo>
                <a:close/>
              </a:path>
            </a:pathLst>
          </a:custGeom>
          <a:solidFill>
            <a:srgbClr val="F4B083"/>
          </a:solidFill>
        </p:spPr>
        <p:txBody>
          <a:bodyPr wrap="square" lIns="0" tIns="0" rIns="0" bIns="0" rtlCol="0">
            <a:noAutofit/>
          </a:bodyPr>
          <a:lstStyle/>
          <a:p>
            <a:endParaRPr/>
          </a:p>
        </p:txBody>
      </p:sp>
      <p:sp>
        <p:nvSpPr>
          <p:cNvPr id="29" name="object 29"/>
          <p:cNvSpPr/>
          <p:nvPr/>
        </p:nvSpPr>
        <p:spPr>
          <a:xfrm>
            <a:off x="8042147" y="3848100"/>
            <a:ext cx="384048" cy="1519428"/>
          </a:xfrm>
          <a:custGeom>
            <a:avLst/>
            <a:gdLst/>
            <a:ahLst/>
            <a:cxnLst/>
            <a:rect l="l" t="t" r="r" b="b"/>
            <a:pathLst>
              <a:path w="384048" h="1519427">
                <a:moveTo>
                  <a:pt x="384048" y="0"/>
                </a:moveTo>
                <a:lnTo>
                  <a:pt x="0" y="0"/>
                </a:lnTo>
                <a:lnTo>
                  <a:pt x="0" y="1519428"/>
                </a:lnTo>
                <a:lnTo>
                  <a:pt x="384048" y="1519428"/>
                </a:lnTo>
                <a:lnTo>
                  <a:pt x="384048" y="0"/>
                </a:lnTo>
                <a:close/>
              </a:path>
            </a:pathLst>
          </a:custGeom>
          <a:solidFill>
            <a:srgbClr val="F4B083"/>
          </a:solidFill>
        </p:spPr>
        <p:txBody>
          <a:bodyPr wrap="square" lIns="0" tIns="0" rIns="0" bIns="0" rtlCol="0">
            <a:noAutofit/>
          </a:bodyPr>
          <a:lstStyle/>
          <a:p>
            <a:endParaRPr/>
          </a:p>
        </p:txBody>
      </p:sp>
      <p:sp>
        <p:nvSpPr>
          <p:cNvPr id="30" name="object 30"/>
          <p:cNvSpPr/>
          <p:nvPr/>
        </p:nvSpPr>
        <p:spPr>
          <a:xfrm>
            <a:off x="1338072" y="4262628"/>
            <a:ext cx="384047" cy="414528"/>
          </a:xfrm>
          <a:custGeom>
            <a:avLst/>
            <a:gdLst/>
            <a:ahLst/>
            <a:cxnLst/>
            <a:rect l="l" t="t" r="r" b="b"/>
            <a:pathLst>
              <a:path w="384048" h="414527">
                <a:moveTo>
                  <a:pt x="384047" y="0"/>
                </a:moveTo>
                <a:lnTo>
                  <a:pt x="0" y="0"/>
                </a:lnTo>
                <a:lnTo>
                  <a:pt x="0" y="414528"/>
                </a:lnTo>
                <a:lnTo>
                  <a:pt x="384047" y="414528"/>
                </a:lnTo>
                <a:lnTo>
                  <a:pt x="384047" y="0"/>
                </a:lnTo>
                <a:close/>
              </a:path>
            </a:pathLst>
          </a:custGeom>
          <a:solidFill>
            <a:srgbClr val="EC7C30"/>
          </a:solidFill>
        </p:spPr>
        <p:txBody>
          <a:bodyPr wrap="square" lIns="0" tIns="0" rIns="0" bIns="0" rtlCol="0">
            <a:noAutofit/>
          </a:bodyPr>
          <a:lstStyle/>
          <a:p>
            <a:endParaRPr/>
          </a:p>
        </p:txBody>
      </p:sp>
      <p:sp>
        <p:nvSpPr>
          <p:cNvPr id="31" name="object 31"/>
          <p:cNvSpPr/>
          <p:nvPr/>
        </p:nvSpPr>
        <p:spPr>
          <a:xfrm>
            <a:off x="2296667" y="2604516"/>
            <a:ext cx="382524" cy="1243584"/>
          </a:xfrm>
          <a:custGeom>
            <a:avLst/>
            <a:gdLst/>
            <a:ahLst/>
            <a:cxnLst/>
            <a:rect l="l" t="t" r="r" b="b"/>
            <a:pathLst>
              <a:path w="382524" h="1243584">
                <a:moveTo>
                  <a:pt x="382524" y="0"/>
                </a:moveTo>
                <a:lnTo>
                  <a:pt x="0" y="0"/>
                </a:lnTo>
                <a:lnTo>
                  <a:pt x="0" y="1243584"/>
                </a:lnTo>
                <a:lnTo>
                  <a:pt x="382524" y="1243584"/>
                </a:lnTo>
                <a:lnTo>
                  <a:pt x="382524" y="0"/>
                </a:lnTo>
                <a:close/>
              </a:path>
            </a:pathLst>
          </a:custGeom>
          <a:solidFill>
            <a:srgbClr val="EC7C30"/>
          </a:solidFill>
        </p:spPr>
        <p:txBody>
          <a:bodyPr wrap="square" lIns="0" tIns="0" rIns="0" bIns="0" rtlCol="0">
            <a:noAutofit/>
          </a:bodyPr>
          <a:lstStyle/>
          <a:p>
            <a:endParaRPr/>
          </a:p>
        </p:txBody>
      </p:sp>
      <p:sp>
        <p:nvSpPr>
          <p:cNvPr id="32" name="object 32"/>
          <p:cNvSpPr/>
          <p:nvPr/>
        </p:nvSpPr>
        <p:spPr>
          <a:xfrm>
            <a:off x="3253740" y="4123944"/>
            <a:ext cx="384048" cy="414528"/>
          </a:xfrm>
          <a:custGeom>
            <a:avLst/>
            <a:gdLst/>
            <a:ahLst/>
            <a:cxnLst/>
            <a:rect l="l" t="t" r="r" b="b"/>
            <a:pathLst>
              <a:path w="384048" h="414527">
                <a:moveTo>
                  <a:pt x="384048" y="0"/>
                </a:moveTo>
                <a:lnTo>
                  <a:pt x="0" y="0"/>
                </a:lnTo>
                <a:lnTo>
                  <a:pt x="0" y="414527"/>
                </a:lnTo>
                <a:lnTo>
                  <a:pt x="384048" y="414527"/>
                </a:lnTo>
                <a:lnTo>
                  <a:pt x="384048" y="0"/>
                </a:lnTo>
                <a:close/>
              </a:path>
            </a:pathLst>
          </a:custGeom>
          <a:solidFill>
            <a:srgbClr val="EC7C30"/>
          </a:solidFill>
        </p:spPr>
        <p:txBody>
          <a:bodyPr wrap="square" lIns="0" tIns="0" rIns="0" bIns="0" rtlCol="0">
            <a:noAutofit/>
          </a:bodyPr>
          <a:lstStyle/>
          <a:p>
            <a:endParaRPr/>
          </a:p>
        </p:txBody>
      </p:sp>
      <p:sp>
        <p:nvSpPr>
          <p:cNvPr id="33" name="object 33"/>
          <p:cNvSpPr/>
          <p:nvPr/>
        </p:nvSpPr>
        <p:spPr>
          <a:xfrm>
            <a:off x="4212335" y="2189988"/>
            <a:ext cx="382524" cy="1658112"/>
          </a:xfrm>
          <a:custGeom>
            <a:avLst/>
            <a:gdLst/>
            <a:ahLst/>
            <a:cxnLst/>
            <a:rect l="l" t="t" r="r" b="b"/>
            <a:pathLst>
              <a:path w="382524" h="1658112">
                <a:moveTo>
                  <a:pt x="382524" y="0"/>
                </a:moveTo>
                <a:lnTo>
                  <a:pt x="0" y="0"/>
                </a:lnTo>
                <a:lnTo>
                  <a:pt x="0" y="1658112"/>
                </a:lnTo>
                <a:lnTo>
                  <a:pt x="382524" y="1658112"/>
                </a:lnTo>
                <a:lnTo>
                  <a:pt x="382524" y="0"/>
                </a:lnTo>
                <a:close/>
              </a:path>
            </a:pathLst>
          </a:custGeom>
          <a:solidFill>
            <a:srgbClr val="EC7C30"/>
          </a:solidFill>
        </p:spPr>
        <p:txBody>
          <a:bodyPr wrap="square" lIns="0" tIns="0" rIns="0" bIns="0" rtlCol="0">
            <a:noAutofit/>
          </a:bodyPr>
          <a:lstStyle/>
          <a:p>
            <a:endParaRPr/>
          </a:p>
        </p:txBody>
      </p:sp>
      <p:sp>
        <p:nvSpPr>
          <p:cNvPr id="34" name="object 34"/>
          <p:cNvSpPr/>
          <p:nvPr/>
        </p:nvSpPr>
        <p:spPr>
          <a:xfrm>
            <a:off x="5169408" y="4262628"/>
            <a:ext cx="384047" cy="414528"/>
          </a:xfrm>
          <a:custGeom>
            <a:avLst/>
            <a:gdLst/>
            <a:ahLst/>
            <a:cxnLst/>
            <a:rect l="l" t="t" r="r" b="b"/>
            <a:pathLst>
              <a:path w="384047" h="414527">
                <a:moveTo>
                  <a:pt x="384047" y="0"/>
                </a:moveTo>
                <a:lnTo>
                  <a:pt x="0" y="0"/>
                </a:lnTo>
                <a:lnTo>
                  <a:pt x="0" y="414528"/>
                </a:lnTo>
                <a:lnTo>
                  <a:pt x="384047" y="414528"/>
                </a:lnTo>
                <a:lnTo>
                  <a:pt x="384047" y="0"/>
                </a:lnTo>
                <a:close/>
              </a:path>
            </a:pathLst>
          </a:custGeom>
          <a:solidFill>
            <a:srgbClr val="EC7C30"/>
          </a:solidFill>
        </p:spPr>
        <p:txBody>
          <a:bodyPr wrap="square" lIns="0" tIns="0" rIns="0" bIns="0" rtlCol="0">
            <a:noAutofit/>
          </a:bodyPr>
          <a:lstStyle/>
          <a:p>
            <a:endParaRPr/>
          </a:p>
        </p:txBody>
      </p:sp>
      <p:sp>
        <p:nvSpPr>
          <p:cNvPr id="35" name="object 35"/>
          <p:cNvSpPr/>
          <p:nvPr/>
        </p:nvSpPr>
        <p:spPr>
          <a:xfrm>
            <a:off x="6128003" y="2743200"/>
            <a:ext cx="382524" cy="1243583"/>
          </a:xfrm>
          <a:custGeom>
            <a:avLst/>
            <a:gdLst/>
            <a:ahLst/>
            <a:cxnLst/>
            <a:rect l="l" t="t" r="r" b="b"/>
            <a:pathLst>
              <a:path w="382524" h="1243583">
                <a:moveTo>
                  <a:pt x="382524" y="0"/>
                </a:moveTo>
                <a:lnTo>
                  <a:pt x="0" y="0"/>
                </a:lnTo>
                <a:lnTo>
                  <a:pt x="0" y="1243583"/>
                </a:lnTo>
                <a:lnTo>
                  <a:pt x="382524" y="1243583"/>
                </a:lnTo>
                <a:lnTo>
                  <a:pt x="382524" y="0"/>
                </a:lnTo>
                <a:close/>
              </a:path>
            </a:pathLst>
          </a:custGeom>
          <a:solidFill>
            <a:srgbClr val="EC7C30"/>
          </a:solidFill>
        </p:spPr>
        <p:txBody>
          <a:bodyPr wrap="square" lIns="0" tIns="0" rIns="0" bIns="0" rtlCol="0">
            <a:noAutofit/>
          </a:bodyPr>
          <a:lstStyle/>
          <a:p>
            <a:endParaRPr/>
          </a:p>
        </p:txBody>
      </p:sp>
      <p:sp>
        <p:nvSpPr>
          <p:cNvPr id="36" name="object 36"/>
          <p:cNvSpPr/>
          <p:nvPr/>
        </p:nvSpPr>
        <p:spPr>
          <a:xfrm>
            <a:off x="7085076" y="4123944"/>
            <a:ext cx="382524" cy="553212"/>
          </a:xfrm>
          <a:custGeom>
            <a:avLst/>
            <a:gdLst/>
            <a:ahLst/>
            <a:cxnLst/>
            <a:rect l="l" t="t" r="r" b="b"/>
            <a:pathLst>
              <a:path w="382524" h="553212">
                <a:moveTo>
                  <a:pt x="382524" y="0"/>
                </a:moveTo>
                <a:lnTo>
                  <a:pt x="0" y="0"/>
                </a:lnTo>
                <a:lnTo>
                  <a:pt x="0" y="553211"/>
                </a:lnTo>
                <a:lnTo>
                  <a:pt x="382524" y="553211"/>
                </a:lnTo>
                <a:lnTo>
                  <a:pt x="382524" y="0"/>
                </a:lnTo>
                <a:close/>
              </a:path>
            </a:pathLst>
          </a:custGeom>
          <a:solidFill>
            <a:srgbClr val="EC7C30"/>
          </a:solidFill>
        </p:spPr>
        <p:txBody>
          <a:bodyPr wrap="square" lIns="0" tIns="0" rIns="0" bIns="0" rtlCol="0">
            <a:noAutofit/>
          </a:bodyPr>
          <a:lstStyle/>
          <a:p>
            <a:endParaRPr/>
          </a:p>
        </p:txBody>
      </p:sp>
      <p:sp>
        <p:nvSpPr>
          <p:cNvPr id="37" name="object 37"/>
          <p:cNvSpPr/>
          <p:nvPr/>
        </p:nvSpPr>
        <p:spPr>
          <a:xfrm>
            <a:off x="8042147" y="2052827"/>
            <a:ext cx="384048" cy="1795272"/>
          </a:xfrm>
          <a:custGeom>
            <a:avLst/>
            <a:gdLst/>
            <a:ahLst/>
            <a:cxnLst/>
            <a:rect l="l" t="t" r="r" b="b"/>
            <a:pathLst>
              <a:path w="384048" h="1795272">
                <a:moveTo>
                  <a:pt x="384048" y="0"/>
                </a:moveTo>
                <a:lnTo>
                  <a:pt x="0" y="0"/>
                </a:lnTo>
                <a:lnTo>
                  <a:pt x="0" y="1795272"/>
                </a:lnTo>
                <a:lnTo>
                  <a:pt x="384048" y="1795272"/>
                </a:lnTo>
                <a:lnTo>
                  <a:pt x="384048" y="0"/>
                </a:lnTo>
                <a:close/>
              </a:path>
            </a:pathLst>
          </a:custGeom>
          <a:solidFill>
            <a:srgbClr val="EC7C30"/>
          </a:solidFill>
        </p:spPr>
        <p:txBody>
          <a:bodyPr wrap="square" lIns="0" tIns="0" rIns="0" bIns="0" rtlCol="0">
            <a:noAutofit/>
          </a:bodyPr>
          <a:lstStyle/>
          <a:p>
            <a:endParaRPr/>
          </a:p>
        </p:txBody>
      </p:sp>
      <p:sp>
        <p:nvSpPr>
          <p:cNvPr id="38" name="object 38"/>
          <p:cNvSpPr/>
          <p:nvPr/>
        </p:nvSpPr>
        <p:spPr>
          <a:xfrm>
            <a:off x="1051560" y="5367528"/>
            <a:ext cx="7661148" cy="0"/>
          </a:xfrm>
          <a:custGeom>
            <a:avLst/>
            <a:gdLst/>
            <a:ahLst/>
            <a:cxnLst/>
            <a:rect l="l" t="t" r="r" b="b"/>
            <a:pathLst>
              <a:path w="7661148">
                <a:moveTo>
                  <a:pt x="0" y="0"/>
                </a:moveTo>
                <a:lnTo>
                  <a:pt x="7661148" y="0"/>
                </a:lnTo>
              </a:path>
            </a:pathLst>
          </a:custGeom>
          <a:ln w="9144">
            <a:solidFill>
              <a:srgbClr val="D9D9D9"/>
            </a:solidFill>
          </a:ln>
        </p:spPr>
        <p:txBody>
          <a:bodyPr wrap="square" lIns="0" tIns="0" rIns="0" bIns="0" rtlCol="0">
            <a:noAutofit/>
          </a:bodyPr>
          <a:lstStyle/>
          <a:p>
            <a:endParaRPr/>
          </a:p>
        </p:txBody>
      </p:sp>
      <p:sp>
        <p:nvSpPr>
          <p:cNvPr id="39" name="object 39"/>
          <p:cNvSpPr/>
          <p:nvPr/>
        </p:nvSpPr>
        <p:spPr>
          <a:xfrm>
            <a:off x="1051560" y="5367528"/>
            <a:ext cx="0" cy="678180"/>
          </a:xfrm>
          <a:custGeom>
            <a:avLst/>
            <a:gdLst/>
            <a:ahLst/>
            <a:cxnLst/>
            <a:rect l="l" t="t" r="r" b="b"/>
            <a:pathLst>
              <a:path h="678179">
                <a:moveTo>
                  <a:pt x="0" y="0"/>
                </a:moveTo>
                <a:lnTo>
                  <a:pt x="0" y="678180"/>
                </a:lnTo>
              </a:path>
            </a:pathLst>
          </a:custGeom>
          <a:ln w="9143">
            <a:solidFill>
              <a:srgbClr val="D9D9D9"/>
            </a:solidFill>
          </a:ln>
        </p:spPr>
        <p:txBody>
          <a:bodyPr wrap="square" lIns="0" tIns="0" rIns="0" bIns="0" rtlCol="0">
            <a:noAutofit/>
          </a:bodyPr>
          <a:lstStyle/>
          <a:p>
            <a:endParaRPr/>
          </a:p>
        </p:txBody>
      </p:sp>
      <p:sp>
        <p:nvSpPr>
          <p:cNvPr id="40" name="object 40"/>
          <p:cNvSpPr/>
          <p:nvPr/>
        </p:nvSpPr>
        <p:spPr>
          <a:xfrm>
            <a:off x="2967227" y="5367528"/>
            <a:ext cx="0" cy="678180"/>
          </a:xfrm>
          <a:custGeom>
            <a:avLst/>
            <a:gdLst/>
            <a:ahLst/>
            <a:cxnLst/>
            <a:rect l="l" t="t" r="r" b="b"/>
            <a:pathLst>
              <a:path h="678179">
                <a:moveTo>
                  <a:pt x="0" y="0"/>
                </a:moveTo>
                <a:lnTo>
                  <a:pt x="0" y="678180"/>
                </a:lnTo>
              </a:path>
            </a:pathLst>
          </a:custGeom>
          <a:ln w="9144">
            <a:solidFill>
              <a:srgbClr val="D9D9D9"/>
            </a:solidFill>
          </a:ln>
        </p:spPr>
        <p:txBody>
          <a:bodyPr wrap="square" lIns="0" tIns="0" rIns="0" bIns="0" rtlCol="0">
            <a:noAutofit/>
          </a:bodyPr>
          <a:lstStyle/>
          <a:p>
            <a:endParaRPr/>
          </a:p>
        </p:txBody>
      </p:sp>
      <p:sp>
        <p:nvSpPr>
          <p:cNvPr id="41" name="object 41"/>
          <p:cNvSpPr/>
          <p:nvPr/>
        </p:nvSpPr>
        <p:spPr>
          <a:xfrm>
            <a:off x="4882896" y="5367528"/>
            <a:ext cx="0" cy="678180"/>
          </a:xfrm>
          <a:custGeom>
            <a:avLst/>
            <a:gdLst/>
            <a:ahLst/>
            <a:cxnLst/>
            <a:rect l="l" t="t" r="r" b="b"/>
            <a:pathLst>
              <a:path h="678179">
                <a:moveTo>
                  <a:pt x="0" y="0"/>
                </a:moveTo>
                <a:lnTo>
                  <a:pt x="0" y="678180"/>
                </a:lnTo>
              </a:path>
            </a:pathLst>
          </a:custGeom>
          <a:ln w="9144">
            <a:solidFill>
              <a:srgbClr val="D9D9D9"/>
            </a:solidFill>
          </a:ln>
        </p:spPr>
        <p:txBody>
          <a:bodyPr wrap="square" lIns="0" tIns="0" rIns="0" bIns="0" rtlCol="0">
            <a:noAutofit/>
          </a:bodyPr>
          <a:lstStyle/>
          <a:p>
            <a:endParaRPr/>
          </a:p>
        </p:txBody>
      </p:sp>
      <p:sp>
        <p:nvSpPr>
          <p:cNvPr id="42" name="object 42"/>
          <p:cNvSpPr/>
          <p:nvPr/>
        </p:nvSpPr>
        <p:spPr>
          <a:xfrm>
            <a:off x="6797040" y="5367528"/>
            <a:ext cx="0" cy="678180"/>
          </a:xfrm>
          <a:custGeom>
            <a:avLst/>
            <a:gdLst/>
            <a:ahLst/>
            <a:cxnLst/>
            <a:rect l="l" t="t" r="r" b="b"/>
            <a:pathLst>
              <a:path h="678179">
                <a:moveTo>
                  <a:pt x="0" y="0"/>
                </a:moveTo>
                <a:lnTo>
                  <a:pt x="0" y="678180"/>
                </a:lnTo>
              </a:path>
            </a:pathLst>
          </a:custGeom>
          <a:ln w="9144">
            <a:solidFill>
              <a:srgbClr val="D9D9D9"/>
            </a:solidFill>
          </a:ln>
        </p:spPr>
        <p:txBody>
          <a:bodyPr wrap="square" lIns="0" tIns="0" rIns="0" bIns="0" rtlCol="0">
            <a:noAutofit/>
          </a:bodyPr>
          <a:lstStyle/>
          <a:p>
            <a:endParaRPr/>
          </a:p>
        </p:txBody>
      </p:sp>
      <p:sp>
        <p:nvSpPr>
          <p:cNvPr id="43" name="object 43"/>
          <p:cNvSpPr/>
          <p:nvPr/>
        </p:nvSpPr>
        <p:spPr>
          <a:xfrm>
            <a:off x="8712707" y="5367528"/>
            <a:ext cx="0" cy="678180"/>
          </a:xfrm>
          <a:custGeom>
            <a:avLst/>
            <a:gdLst/>
            <a:ahLst/>
            <a:cxnLst/>
            <a:rect l="l" t="t" r="r" b="b"/>
            <a:pathLst>
              <a:path h="678179">
                <a:moveTo>
                  <a:pt x="0" y="0"/>
                </a:moveTo>
                <a:lnTo>
                  <a:pt x="0" y="678180"/>
                </a:lnTo>
              </a:path>
            </a:pathLst>
          </a:custGeom>
          <a:ln w="9144">
            <a:solidFill>
              <a:srgbClr val="D9D9D9"/>
            </a:solidFill>
          </a:ln>
        </p:spPr>
        <p:txBody>
          <a:bodyPr wrap="square" lIns="0" tIns="0" rIns="0" bIns="0" rtlCol="0">
            <a:noAutofit/>
          </a:bodyPr>
          <a:lstStyle/>
          <a:p>
            <a:endParaRPr/>
          </a:p>
        </p:txBody>
      </p:sp>
      <p:sp>
        <p:nvSpPr>
          <p:cNvPr id="44" name="object 44"/>
          <p:cNvSpPr txBox="1"/>
          <p:nvPr/>
        </p:nvSpPr>
        <p:spPr>
          <a:xfrm>
            <a:off x="592023" y="1078738"/>
            <a:ext cx="283845" cy="4411980"/>
          </a:xfrm>
          <a:prstGeom prst="rect">
            <a:avLst/>
          </a:prstGeom>
        </p:spPr>
        <p:txBody>
          <a:bodyPr vert="horz" wrap="square" lIns="0" tIns="0" rIns="0" bIns="0" rtlCol="0">
            <a:noAutofit/>
          </a:bodyPr>
          <a:lstStyle/>
          <a:p>
            <a:pPr marL="167640">
              <a:lnSpc>
                <a:spcPct val="100000"/>
              </a:lnSpc>
            </a:pPr>
            <a:r>
              <a:rPr sz="1600" b="1" spc="-10" dirty="0" smtClean="0">
                <a:solidFill>
                  <a:srgbClr val="585858"/>
                </a:solidFill>
                <a:latin typeface="Calibri"/>
                <a:cs typeface="Calibri"/>
              </a:rPr>
              <a:t>3</a:t>
            </a:r>
            <a:endParaRPr sz="1600">
              <a:latin typeface="Calibri"/>
              <a:cs typeface="Calibri"/>
            </a:endParaRPr>
          </a:p>
          <a:p>
            <a:pPr>
              <a:lnSpc>
                <a:spcPts val="500"/>
              </a:lnSpc>
              <a:spcBef>
                <a:spcPts val="21"/>
              </a:spcBef>
            </a:pPr>
            <a:endParaRPr sz="500"/>
          </a:p>
          <a:p>
            <a:pPr>
              <a:lnSpc>
                <a:spcPts val="1000"/>
              </a:lnSpc>
            </a:pPr>
            <a:endParaRPr sz="1000"/>
          </a:p>
          <a:p>
            <a:pPr>
              <a:lnSpc>
                <a:spcPts val="1000"/>
              </a:lnSpc>
            </a:pPr>
            <a:endParaRPr sz="1000"/>
          </a:p>
          <a:p>
            <a:pPr>
              <a:lnSpc>
                <a:spcPts val="1000"/>
              </a:lnSpc>
            </a:pPr>
            <a:endParaRPr sz="1000"/>
          </a:p>
          <a:p>
            <a:pPr marL="12700">
              <a:lnSpc>
                <a:spcPct val="100000"/>
              </a:lnSpc>
            </a:pPr>
            <a:r>
              <a:rPr sz="1600" b="1" spc="-5" dirty="0" smtClean="0">
                <a:solidFill>
                  <a:srgbClr val="585858"/>
                </a:solidFill>
                <a:latin typeface="Calibri"/>
                <a:cs typeface="Calibri"/>
              </a:rPr>
              <a:t>2</a:t>
            </a:r>
            <a:r>
              <a:rPr sz="1600" b="1" spc="-10" dirty="0" smtClean="0">
                <a:solidFill>
                  <a:srgbClr val="585858"/>
                </a:solidFill>
                <a:latin typeface="Calibri"/>
                <a:cs typeface="Calibri"/>
              </a:rPr>
              <a:t>,5</a:t>
            </a:r>
            <a:endParaRPr sz="1600">
              <a:latin typeface="Calibri"/>
              <a:cs typeface="Calibri"/>
            </a:endParaRPr>
          </a:p>
          <a:p>
            <a:pPr>
              <a:lnSpc>
                <a:spcPts val="500"/>
              </a:lnSpc>
              <a:spcBef>
                <a:spcPts val="18"/>
              </a:spcBef>
            </a:pPr>
            <a:endParaRPr sz="500"/>
          </a:p>
          <a:p>
            <a:pPr>
              <a:lnSpc>
                <a:spcPts val="1000"/>
              </a:lnSpc>
            </a:pPr>
            <a:endParaRPr sz="1000"/>
          </a:p>
          <a:p>
            <a:pPr>
              <a:lnSpc>
                <a:spcPts val="1000"/>
              </a:lnSpc>
            </a:pPr>
            <a:endParaRPr sz="1000"/>
          </a:p>
          <a:p>
            <a:pPr>
              <a:lnSpc>
                <a:spcPts val="1000"/>
              </a:lnSpc>
            </a:pPr>
            <a:endParaRPr sz="1000"/>
          </a:p>
          <a:p>
            <a:pPr marL="167640">
              <a:lnSpc>
                <a:spcPct val="100000"/>
              </a:lnSpc>
            </a:pPr>
            <a:r>
              <a:rPr sz="1600" b="1" spc="-10" dirty="0" smtClean="0">
                <a:solidFill>
                  <a:srgbClr val="585858"/>
                </a:solidFill>
                <a:latin typeface="Calibri"/>
                <a:cs typeface="Calibri"/>
              </a:rPr>
              <a:t>2</a:t>
            </a:r>
            <a:endParaRPr sz="1600">
              <a:latin typeface="Calibri"/>
              <a:cs typeface="Calibri"/>
            </a:endParaRPr>
          </a:p>
          <a:p>
            <a:pPr>
              <a:lnSpc>
                <a:spcPts val="500"/>
              </a:lnSpc>
              <a:spcBef>
                <a:spcPts val="20"/>
              </a:spcBef>
            </a:pPr>
            <a:endParaRPr sz="500"/>
          </a:p>
          <a:p>
            <a:pPr>
              <a:lnSpc>
                <a:spcPts val="1000"/>
              </a:lnSpc>
            </a:pPr>
            <a:endParaRPr sz="1000"/>
          </a:p>
          <a:p>
            <a:pPr>
              <a:lnSpc>
                <a:spcPts val="1000"/>
              </a:lnSpc>
            </a:pPr>
            <a:endParaRPr sz="1000"/>
          </a:p>
          <a:p>
            <a:pPr>
              <a:lnSpc>
                <a:spcPts val="1000"/>
              </a:lnSpc>
            </a:pPr>
            <a:endParaRPr sz="1000"/>
          </a:p>
          <a:p>
            <a:pPr marL="12700">
              <a:lnSpc>
                <a:spcPct val="100000"/>
              </a:lnSpc>
            </a:pPr>
            <a:r>
              <a:rPr sz="1600" b="1" spc="-5" dirty="0" smtClean="0">
                <a:solidFill>
                  <a:srgbClr val="585858"/>
                </a:solidFill>
                <a:latin typeface="Calibri"/>
                <a:cs typeface="Calibri"/>
              </a:rPr>
              <a:t>1</a:t>
            </a:r>
            <a:r>
              <a:rPr sz="1600" b="1" spc="-10" dirty="0" smtClean="0">
                <a:solidFill>
                  <a:srgbClr val="585858"/>
                </a:solidFill>
                <a:latin typeface="Calibri"/>
                <a:cs typeface="Calibri"/>
              </a:rPr>
              <a:t>,5</a:t>
            </a:r>
            <a:endParaRPr sz="1600">
              <a:latin typeface="Calibri"/>
              <a:cs typeface="Calibri"/>
            </a:endParaRPr>
          </a:p>
          <a:p>
            <a:pPr>
              <a:lnSpc>
                <a:spcPts val="500"/>
              </a:lnSpc>
              <a:spcBef>
                <a:spcPts val="18"/>
              </a:spcBef>
            </a:pPr>
            <a:endParaRPr sz="500"/>
          </a:p>
          <a:p>
            <a:pPr>
              <a:lnSpc>
                <a:spcPts val="1000"/>
              </a:lnSpc>
            </a:pPr>
            <a:endParaRPr sz="1000"/>
          </a:p>
          <a:p>
            <a:pPr>
              <a:lnSpc>
                <a:spcPts val="1000"/>
              </a:lnSpc>
            </a:pPr>
            <a:endParaRPr sz="1000"/>
          </a:p>
          <a:p>
            <a:pPr>
              <a:lnSpc>
                <a:spcPts val="1000"/>
              </a:lnSpc>
            </a:pPr>
            <a:endParaRPr sz="1000"/>
          </a:p>
          <a:p>
            <a:pPr marL="167640">
              <a:lnSpc>
                <a:spcPct val="100000"/>
              </a:lnSpc>
            </a:pPr>
            <a:r>
              <a:rPr sz="1600" b="1" spc="-10" dirty="0" smtClean="0">
                <a:solidFill>
                  <a:srgbClr val="585858"/>
                </a:solidFill>
                <a:latin typeface="Calibri"/>
                <a:cs typeface="Calibri"/>
              </a:rPr>
              <a:t>1</a:t>
            </a:r>
            <a:endParaRPr sz="1600">
              <a:latin typeface="Calibri"/>
              <a:cs typeface="Calibri"/>
            </a:endParaRPr>
          </a:p>
          <a:p>
            <a:pPr>
              <a:lnSpc>
                <a:spcPts val="500"/>
              </a:lnSpc>
              <a:spcBef>
                <a:spcPts val="21"/>
              </a:spcBef>
            </a:pPr>
            <a:endParaRPr sz="500"/>
          </a:p>
          <a:p>
            <a:pPr>
              <a:lnSpc>
                <a:spcPts val="1000"/>
              </a:lnSpc>
            </a:pPr>
            <a:endParaRPr sz="1000"/>
          </a:p>
          <a:p>
            <a:pPr>
              <a:lnSpc>
                <a:spcPts val="1000"/>
              </a:lnSpc>
            </a:pPr>
            <a:endParaRPr sz="1000"/>
          </a:p>
          <a:p>
            <a:pPr>
              <a:lnSpc>
                <a:spcPts val="1000"/>
              </a:lnSpc>
            </a:pPr>
            <a:endParaRPr sz="1000"/>
          </a:p>
          <a:p>
            <a:pPr marL="12700">
              <a:lnSpc>
                <a:spcPct val="100000"/>
              </a:lnSpc>
            </a:pPr>
            <a:r>
              <a:rPr sz="1600" b="1" spc="-5" dirty="0" smtClean="0">
                <a:solidFill>
                  <a:srgbClr val="585858"/>
                </a:solidFill>
                <a:latin typeface="Calibri"/>
                <a:cs typeface="Calibri"/>
              </a:rPr>
              <a:t>0</a:t>
            </a:r>
            <a:r>
              <a:rPr sz="1600" b="1" spc="-10" dirty="0" smtClean="0">
                <a:solidFill>
                  <a:srgbClr val="585858"/>
                </a:solidFill>
                <a:latin typeface="Calibri"/>
                <a:cs typeface="Calibri"/>
              </a:rPr>
              <a:t>,5</a:t>
            </a:r>
            <a:endParaRPr sz="1600">
              <a:latin typeface="Calibri"/>
              <a:cs typeface="Calibri"/>
            </a:endParaRPr>
          </a:p>
          <a:p>
            <a:pPr>
              <a:lnSpc>
                <a:spcPts val="500"/>
              </a:lnSpc>
              <a:spcBef>
                <a:spcPts val="17"/>
              </a:spcBef>
            </a:pPr>
            <a:endParaRPr sz="500"/>
          </a:p>
          <a:p>
            <a:pPr>
              <a:lnSpc>
                <a:spcPts val="1000"/>
              </a:lnSpc>
            </a:pPr>
            <a:endParaRPr sz="1000"/>
          </a:p>
          <a:p>
            <a:pPr>
              <a:lnSpc>
                <a:spcPts val="1000"/>
              </a:lnSpc>
            </a:pPr>
            <a:endParaRPr sz="1000"/>
          </a:p>
          <a:p>
            <a:pPr>
              <a:lnSpc>
                <a:spcPts val="1000"/>
              </a:lnSpc>
            </a:pPr>
            <a:endParaRPr sz="1000"/>
          </a:p>
          <a:p>
            <a:pPr marL="167640">
              <a:lnSpc>
                <a:spcPct val="100000"/>
              </a:lnSpc>
            </a:pPr>
            <a:r>
              <a:rPr sz="1600" b="1" spc="-10" dirty="0" smtClean="0">
                <a:solidFill>
                  <a:srgbClr val="585858"/>
                </a:solidFill>
                <a:latin typeface="Calibri"/>
                <a:cs typeface="Calibri"/>
              </a:rPr>
              <a:t>0</a:t>
            </a:r>
            <a:endParaRPr sz="1600">
              <a:latin typeface="Calibri"/>
              <a:cs typeface="Calibri"/>
            </a:endParaRPr>
          </a:p>
        </p:txBody>
      </p:sp>
      <p:sp>
        <p:nvSpPr>
          <p:cNvPr id="45" name="object 45"/>
          <p:cNvSpPr txBox="1"/>
          <p:nvPr/>
        </p:nvSpPr>
        <p:spPr>
          <a:xfrm>
            <a:off x="1302258" y="5472887"/>
            <a:ext cx="1416050" cy="574675"/>
          </a:xfrm>
          <a:prstGeom prst="rect">
            <a:avLst/>
          </a:prstGeom>
        </p:spPr>
        <p:txBody>
          <a:bodyPr vert="horz" wrap="square" lIns="0" tIns="0" rIns="0" bIns="0" rtlCol="0">
            <a:noAutofit/>
          </a:bodyPr>
          <a:lstStyle/>
          <a:p>
            <a:pPr algn="ctr">
              <a:lnSpc>
                <a:spcPct val="100000"/>
              </a:lnSpc>
              <a:tabLst>
                <a:tab pos="957580" algn="l"/>
              </a:tabLst>
            </a:pPr>
            <a:r>
              <a:rPr sz="1400" b="1" dirty="0" smtClean="0">
                <a:solidFill>
                  <a:srgbClr val="585858"/>
                </a:solidFill>
                <a:latin typeface="Calibri"/>
                <a:cs typeface="Calibri"/>
              </a:rPr>
              <a:t>2</a:t>
            </a:r>
            <a:r>
              <a:rPr sz="1400" b="1" spc="-10" dirty="0" smtClean="0">
                <a:solidFill>
                  <a:srgbClr val="585858"/>
                </a:solidFill>
                <a:latin typeface="Calibri"/>
                <a:cs typeface="Calibri"/>
              </a:rPr>
              <a:t>0</a:t>
            </a:r>
            <a:r>
              <a:rPr sz="1400" b="1" spc="0" dirty="0" smtClean="0">
                <a:solidFill>
                  <a:srgbClr val="585858"/>
                </a:solidFill>
                <a:latin typeface="Calibri"/>
                <a:cs typeface="Calibri"/>
              </a:rPr>
              <a:t>20s	2</a:t>
            </a:r>
            <a:r>
              <a:rPr sz="1400" b="1" spc="-10" dirty="0" smtClean="0">
                <a:solidFill>
                  <a:srgbClr val="585858"/>
                </a:solidFill>
                <a:latin typeface="Calibri"/>
                <a:cs typeface="Calibri"/>
              </a:rPr>
              <a:t>0</a:t>
            </a:r>
            <a:r>
              <a:rPr sz="1400" b="1" spc="0" dirty="0" smtClean="0">
                <a:solidFill>
                  <a:srgbClr val="585858"/>
                </a:solidFill>
                <a:latin typeface="Calibri"/>
                <a:cs typeface="Calibri"/>
              </a:rPr>
              <a:t>50s</a:t>
            </a:r>
            <a:endParaRPr sz="1400">
              <a:latin typeface="Calibri"/>
              <a:cs typeface="Calibri"/>
            </a:endParaRPr>
          </a:p>
          <a:p>
            <a:pPr>
              <a:lnSpc>
                <a:spcPts val="950"/>
              </a:lnSpc>
              <a:spcBef>
                <a:spcPts val="43"/>
              </a:spcBef>
            </a:pPr>
            <a:endParaRPr sz="950"/>
          </a:p>
          <a:p>
            <a:pPr marR="635" algn="ctr">
              <a:lnSpc>
                <a:spcPct val="100000"/>
              </a:lnSpc>
            </a:pPr>
            <a:r>
              <a:rPr sz="1400" b="1" dirty="0" smtClean="0">
                <a:solidFill>
                  <a:srgbClr val="585858"/>
                </a:solidFill>
                <a:latin typeface="Calibri"/>
                <a:cs typeface="Calibri"/>
              </a:rPr>
              <a:t>A</a:t>
            </a:r>
            <a:r>
              <a:rPr sz="1400" b="1" spc="-10" dirty="0" smtClean="0">
                <a:solidFill>
                  <a:srgbClr val="585858"/>
                </a:solidFill>
                <a:latin typeface="Calibri"/>
                <a:cs typeface="Calibri"/>
              </a:rPr>
              <a:t>n</a:t>
            </a:r>
            <a:r>
              <a:rPr sz="1400" b="1" spc="0" dirty="0" smtClean="0">
                <a:solidFill>
                  <a:srgbClr val="585858"/>
                </a:solidFill>
                <a:latin typeface="Calibri"/>
                <a:cs typeface="Calibri"/>
              </a:rPr>
              <a:t>nu</a:t>
            </a:r>
            <a:r>
              <a:rPr sz="1400" b="1" spc="-5" dirty="0" smtClean="0">
                <a:solidFill>
                  <a:srgbClr val="585858"/>
                </a:solidFill>
                <a:latin typeface="Calibri"/>
                <a:cs typeface="Calibri"/>
              </a:rPr>
              <a:t>a</a:t>
            </a:r>
            <a:r>
              <a:rPr sz="1400" b="1" spc="0" dirty="0" smtClean="0">
                <a:solidFill>
                  <a:srgbClr val="585858"/>
                </a:solidFill>
                <a:latin typeface="Calibri"/>
                <a:cs typeface="Calibri"/>
              </a:rPr>
              <a:t>l</a:t>
            </a:r>
            <a:endParaRPr sz="1400">
              <a:latin typeface="Calibri"/>
              <a:cs typeface="Calibri"/>
            </a:endParaRPr>
          </a:p>
        </p:txBody>
      </p:sp>
      <p:sp>
        <p:nvSpPr>
          <p:cNvPr id="46" name="object 46"/>
          <p:cNvSpPr txBox="1"/>
          <p:nvPr/>
        </p:nvSpPr>
        <p:spPr>
          <a:xfrm>
            <a:off x="3096260" y="5472887"/>
            <a:ext cx="1657985" cy="574675"/>
          </a:xfrm>
          <a:prstGeom prst="rect">
            <a:avLst/>
          </a:prstGeom>
        </p:spPr>
        <p:txBody>
          <a:bodyPr vert="horz" wrap="square" lIns="0" tIns="0" rIns="0" bIns="0" rtlCol="0">
            <a:noAutofit/>
          </a:bodyPr>
          <a:lstStyle/>
          <a:p>
            <a:pPr marL="635" algn="ctr">
              <a:lnSpc>
                <a:spcPct val="100000"/>
              </a:lnSpc>
              <a:tabLst>
                <a:tab pos="958850" algn="l"/>
              </a:tabLst>
            </a:pPr>
            <a:r>
              <a:rPr sz="1400" b="1" dirty="0" smtClean="0">
                <a:solidFill>
                  <a:srgbClr val="585858"/>
                </a:solidFill>
                <a:latin typeface="Calibri"/>
                <a:cs typeface="Calibri"/>
              </a:rPr>
              <a:t>2</a:t>
            </a:r>
            <a:r>
              <a:rPr sz="1400" b="1" spc="-10" dirty="0" smtClean="0">
                <a:solidFill>
                  <a:srgbClr val="585858"/>
                </a:solidFill>
                <a:latin typeface="Calibri"/>
                <a:cs typeface="Calibri"/>
              </a:rPr>
              <a:t>0</a:t>
            </a:r>
            <a:r>
              <a:rPr sz="1400" b="1" spc="0" dirty="0" smtClean="0">
                <a:solidFill>
                  <a:srgbClr val="585858"/>
                </a:solidFill>
                <a:latin typeface="Calibri"/>
                <a:cs typeface="Calibri"/>
              </a:rPr>
              <a:t>20s	2</a:t>
            </a:r>
            <a:r>
              <a:rPr sz="1400" b="1" spc="-10" dirty="0" smtClean="0">
                <a:solidFill>
                  <a:srgbClr val="585858"/>
                </a:solidFill>
                <a:latin typeface="Calibri"/>
                <a:cs typeface="Calibri"/>
              </a:rPr>
              <a:t>0</a:t>
            </a:r>
            <a:r>
              <a:rPr sz="1400" b="1" spc="0" dirty="0" smtClean="0">
                <a:solidFill>
                  <a:srgbClr val="585858"/>
                </a:solidFill>
                <a:latin typeface="Calibri"/>
                <a:cs typeface="Calibri"/>
              </a:rPr>
              <a:t>50s</a:t>
            </a:r>
            <a:endParaRPr sz="1400">
              <a:latin typeface="Calibri"/>
              <a:cs typeface="Calibri"/>
            </a:endParaRPr>
          </a:p>
          <a:p>
            <a:pPr>
              <a:lnSpc>
                <a:spcPts val="950"/>
              </a:lnSpc>
              <a:spcBef>
                <a:spcPts val="43"/>
              </a:spcBef>
            </a:pPr>
            <a:endParaRPr sz="950"/>
          </a:p>
          <a:p>
            <a:pPr algn="ctr">
              <a:lnSpc>
                <a:spcPct val="100000"/>
              </a:lnSpc>
            </a:pPr>
            <a:r>
              <a:rPr sz="1400" b="1" dirty="0" smtClean="0">
                <a:solidFill>
                  <a:srgbClr val="585858"/>
                </a:solidFill>
                <a:latin typeface="Calibri"/>
                <a:cs typeface="Calibri"/>
              </a:rPr>
              <a:t>H</a:t>
            </a:r>
            <a:r>
              <a:rPr sz="1400" b="1" spc="-10" dirty="0" smtClean="0">
                <a:solidFill>
                  <a:srgbClr val="585858"/>
                </a:solidFill>
                <a:latin typeface="Calibri"/>
                <a:cs typeface="Calibri"/>
              </a:rPr>
              <a:t>o</a:t>
            </a:r>
            <a:r>
              <a:rPr sz="1400" b="1" spc="0" dirty="0" smtClean="0">
                <a:solidFill>
                  <a:srgbClr val="585858"/>
                </a:solidFill>
                <a:latin typeface="Calibri"/>
                <a:cs typeface="Calibri"/>
              </a:rPr>
              <a:t>t</a:t>
            </a:r>
            <a:r>
              <a:rPr sz="1400" b="1" spc="-5" dirty="0" smtClean="0">
                <a:solidFill>
                  <a:srgbClr val="585858"/>
                </a:solidFill>
                <a:latin typeface="Calibri"/>
                <a:cs typeface="Calibri"/>
              </a:rPr>
              <a:t> </a:t>
            </a:r>
            <a:r>
              <a:rPr sz="1400" b="1" spc="0" dirty="0" smtClean="0">
                <a:solidFill>
                  <a:srgbClr val="585858"/>
                </a:solidFill>
                <a:latin typeface="Calibri"/>
                <a:cs typeface="Calibri"/>
              </a:rPr>
              <a:t>Sea</a:t>
            </a:r>
            <a:r>
              <a:rPr sz="1400" b="1" spc="-10" dirty="0" smtClean="0">
                <a:solidFill>
                  <a:srgbClr val="585858"/>
                </a:solidFill>
                <a:latin typeface="Calibri"/>
                <a:cs typeface="Calibri"/>
              </a:rPr>
              <a:t>s</a:t>
            </a:r>
            <a:r>
              <a:rPr sz="1400" b="1" spc="0" dirty="0" smtClean="0">
                <a:solidFill>
                  <a:srgbClr val="585858"/>
                </a:solidFill>
                <a:latin typeface="Calibri"/>
                <a:cs typeface="Calibri"/>
              </a:rPr>
              <a:t>on</a:t>
            </a:r>
            <a:r>
              <a:rPr sz="1400" b="1" spc="-5" dirty="0" smtClean="0">
                <a:solidFill>
                  <a:srgbClr val="585858"/>
                </a:solidFill>
                <a:latin typeface="Calibri"/>
                <a:cs typeface="Calibri"/>
              </a:rPr>
              <a:t> (</a:t>
            </a:r>
            <a:r>
              <a:rPr sz="1400" b="1" spc="0" dirty="0" smtClean="0">
                <a:solidFill>
                  <a:srgbClr val="585858"/>
                </a:solidFill>
                <a:latin typeface="Calibri"/>
                <a:cs typeface="Calibri"/>
              </a:rPr>
              <a:t>F</a:t>
            </a:r>
            <a:r>
              <a:rPr sz="1400" b="1" spc="-10" dirty="0" smtClean="0">
                <a:solidFill>
                  <a:srgbClr val="585858"/>
                </a:solidFill>
                <a:latin typeface="Calibri"/>
                <a:cs typeface="Calibri"/>
              </a:rPr>
              <a:t>e</a:t>
            </a:r>
            <a:r>
              <a:rPr sz="1400" b="1" spc="0" dirty="0" smtClean="0">
                <a:solidFill>
                  <a:srgbClr val="585858"/>
                </a:solidFill>
                <a:latin typeface="Calibri"/>
                <a:cs typeface="Calibri"/>
              </a:rPr>
              <a:t>b-M</a:t>
            </a:r>
            <a:r>
              <a:rPr sz="1400" b="1" spc="-10" dirty="0" smtClean="0">
                <a:solidFill>
                  <a:srgbClr val="585858"/>
                </a:solidFill>
                <a:latin typeface="Calibri"/>
                <a:cs typeface="Calibri"/>
              </a:rPr>
              <a:t>a</a:t>
            </a:r>
            <a:r>
              <a:rPr sz="1400" b="1" spc="5" dirty="0" smtClean="0">
                <a:solidFill>
                  <a:srgbClr val="585858"/>
                </a:solidFill>
                <a:latin typeface="Calibri"/>
                <a:cs typeface="Calibri"/>
              </a:rPr>
              <a:t>y</a:t>
            </a:r>
            <a:r>
              <a:rPr sz="1400" b="1" spc="0" dirty="0" smtClean="0">
                <a:solidFill>
                  <a:srgbClr val="585858"/>
                </a:solidFill>
                <a:latin typeface="Calibri"/>
                <a:cs typeface="Calibri"/>
              </a:rPr>
              <a:t>)</a:t>
            </a:r>
            <a:endParaRPr sz="1400">
              <a:latin typeface="Calibri"/>
              <a:cs typeface="Calibri"/>
            </a:endParaRPr>
          </a:p>
        </p:txBody>
      </p:sp>
      <p:sp>
        <p:nvSpPr>
          <p:cNvPr id="47" name="object 47"/>
          <p:cNvSpPr txBox="1"/>
          <p:nvPr/>
        </p:nvSpPr>
        <p:spPr>
          <a:xfrm>
            <a:off x="4989703" y="5472887"/>
            <a:ext cx="1702435" cy="574675"/>
          </a:xfrm>
          <a:prstGeom prst="rect">
            <a:avLst/>
          </a:prstGeom>
        </p:spPr>
        <p:txBody>
          <a:bodyPr vert="horz" wrap="square" lIns="0" tIns="0" rIns="0" bIns="0" rtlCol="0">
            <a:noAutofit/>
          </a:bodyPr>
          <a:lstStyle/>
          <a:p>
            <a:pPr marL="1270" algn="ctr">
              <a:lnSpc>
                <a:spcPct val="100000"/>
              </a:lnSpc>
              <a:tabLst>
                <a:tab pos="958850" algn="l"/>
              </a:tabLst>
            </a:pPr>
            <a:r>
              <a:rPr sz="1400" b="1" dirty="0" smtClean="0">
                <a:solidFill>
                  <a:srgbClr val="585858"/>
                </a:solidFill>
                <a:latin typeface="Calibri"/>
                <a:cs typeface="Calibri"/>
              </a:rPr>
              <a:t>2</a:t>
            </a:r>
            <a:r>
              <a:rPr sz="1400" b="1" spc="-10" dirty="0" smtClean="0">
                <a:solidFill>
                  <a:srgbClr val="585858"/>
                </a:solidFill>
                <a:latin typeface="Calibri"/>
                <a:cs typeface="Calibri"/>
              </a:rPr>
              <a:t>0</a:t>
            </a:r>
            <a:r>
              <a:rPr sz="1400" b="1" spc="0" dirty="0" smtClean="0">
                <a:solidFill>
                  <a:srgbClr val="585858"/>
                </a:solidFill>
                <a:latin typeface="Calibri"/>
                <a:cs typeface="Calibri"/>
              </a:rPr>
              <a:t>20s	2</a:t>
            </a:r>
            <a:r>
              <a:rPr sz="1400" b="1" spc="-10" dirty="0" smtClean="0">
                <a:solidFill>
                  <a:srgbClr val="585858"/>
                </a:solidFill>
                <a:latin typeface="Calibri"/>
                <a:cs typeface="Calibri"/>
              </a:rPr>
              <a:t>0</a:t>
            </a:r>
            <a:r>
              <a:rPr sz="1400" b="1" spc="0" dirty="0" smtClean="0">
                <a:solidFill>
                  <a:srgbClr val="585858"/>
                </a:solidFill>
                <a:latin typeface="Calibri"/>
                <a:cs typeface="Calibri"/>
              </a:rPr>
              <a:t>50s</a:t>
            </a:r>
            <a:endParaRPr sz="1400">
              <a:latin typeface="Calibri"/>
              <a:cs typeface="Calibri"/>
            </a:endParaRPr>
          </a:p>
          <a:p>
            <a:pPr>
              <a:lnSpc>
                <a:spcPts val="950"/>
              </a:lnSpc>
              <a:spcBef>
                <a:spcPts val="43"/>
              </a:spcBef>
            </a:pPr>
            <a:endParaRPr sz="950"/>
          </a:p>
          <a:p>
            <a:pPr algn="ctr">
              <a:lnSpc>
                <a:spcPct val="100000"/>
              </a:lnSpc>
            </a:pPr>
            <a:r>
              <a:rPr sz="1400" b="1" dirty="0" smtClean="0">
                <a:solidFill>
                  <a:srgbClr val="585858"/>
                </a:solidFill>
                <a:latin typeface="Calibri"/>
                <a:cs typeface="Calibri"/>
              </a:rPr>
              <a:t>Wet</a:t>
            </a:r>
            <a:r>
              <a:rPr sz="1400" b="1" spc="-15" dirty="0" smtClean="0">
                <a:solidFill>
                  <a:srgbClr val="585858"/>
                </a:solidFill>
                <a:latin typeface="Calibri"/>
                <a:cs typeface="Calibri"/>
              </a:rPr>
              <a:t> </a:t>
            </a:r>
            <a:r>
              <a:rPr sz="1400" b="1" spc="0" dirty="0" smtClean="0">
                <a:solidFill>
                  <a:srgbClr val="585858"/>
                </a:solidFill>
                <a:latin typeface="Calibri"/>
                <a:cs typeface="Calibri"/>
              </a:rPr>
              <a:t>Sea</a:t>
            </a:r>
            <a:r>
              <a:rPr sz="1400" b="1" spc="-10" dirty="0" smtClean="0">
                <a:solidFill>
                  <a:srgbClr val="585858"/>
                </a:solidFill>
                <a:latin typeface="Calibri"/>
                <a:cs typeface="Calibri"/>
              </a:rPr>
              <a:t>s</a:t>
            </a:r>
            <a:r>
              <a:rPr sz="1400" b="1" spc="0" dirty="0" smtClean="0">
                <a:solidFill>
                  <a:srgbClr val="585858"/>
                </a:solidFill>
                <a:latin typeface="Calibri"/>
                <a:cs typeface="Calibri"/>
              </a:rPr>
              <a:t>on </a:t>
            </a:r>
            <a:r>
              <a:rPr sz="1400" b="1" spc="-10" dirty="0" smtClean="0">
                <a:solidFill>
                  <a:srgbClr val="585858"/>
                </a:solidFill>
                <a:latin typeface="Calibri"/>
                <a:cs typeface="Calibri"/>
              </a:rPr>
              <a:t>(</a:t>
            </a:r>
            <a:r>
              <a:rPr sz="1400" b="1" spc="0" dirty="0" smtClean="0">
                <a:solidFill>
                  <a:srgbClr val="585858"/>
                </a:solidFill>
                <a:latin typeface="Calibri"/>
                <a:cs typeface="Calibri"/>
              </a:rPr>
              <a:t>Ju</a:t>
            </a:r>
            <a:r>
              <a:rPr sz="1400" b="1" spc="-10" dirty="0" smtClean="0">
                <a:solidFill>
                  <a:srgbClr val="585858"/>
                </a:solidFill>
                <a:latin typeface="Calibri"/>
                <a:cs typeface="Calibri"/>
              </a:rPr>
              <a:t>n</a:t>
            </a:r>
            <a:r>
              <a:rPr sz="1400" b="1" spc="0" dirty="0" smtClean="0">
                <a:solidFill>
                  <a:srgbClr val="585858"/>
                </a:solidFill>
                <a:latin typeface="Calibri"/>
                <a:cs typeface="Calibri"/>
              </a:rPr>
              <a:t>e-O</a:t>
            </a:r>
            <a:r>
              <a:rPr sz="1400" b="1" spc="-15" dirty="0" smtClean="0">
                <a:solidFill>
                  <a:srgbClr val="585858"/>
                </a:solidFill>
                <a:latin typeface="Calibri"/>
                <a:cs typeface="Calibri"/>
              </a:rPr>
              <a:t>c</a:t>
            </a:r>
            <a:r>
              <a:rPr sz="1400" b="1" spc="0" dirty="0" smtClean="0">
                <a:solidFill>
                  <a:srgbClr val="585858"/>
                </a:solidFill>
                <a:latin typeface="Calibri"/>
                <a:cs typeface="Calibri"/>
              </a:rPr>
              <a:t>t)</a:t>
            </a:r>
            <a:endParaRPr sz="1400">
              <a:latin typeface="Calibri"/>
              <a:cs typeface="Calibri"/>
            </a:endParaRPr>
          </a:p>
        </p:txBody>
      </p:sp>
      <p:sp>
        <p:nvSpPr>
          <p:cNvPr id="48" name="object 48"/>
          <p:cNvSpPr txBox="1"/>
          <p:nvPr/>
        </p:nvSpPr>
        <p:spPr>
          <a:xfrm>
            <a:off x="6925818" y="5472887"/>
            <a:ext cx="1661160" cy="574675"/>
          </a:xfrm>
          <a:prstGeom prst="rect">
            <a:avLst/>
          </a:prstGeom>
        </p:spPr>
        <p:txBody>
          <a:bodyPr vert="horz" wrap="square" lIns="0" tIns="0" rIns="0" bIns="0" rtlCol="0">
            <a:noAutofit/>
          </a:bodyPr>
          <a:lstStyle/>
          <a:p>
            <a:pPr marL="1270" algn="ctr">
              <a:lnSpc>
                <a:spcPct val="100000"/>
              </a:lnSpc>
              <a:tabLst>
                <a:tab pos="958850" algn="l"/>
              </a:tabLst>
            </a:pPr>
            <a:r>
              <a:rPr sz="1400" b="1" dirty="0" smtClean="0">
                <a:solidFill>
                  <a:srgbClr val="585858"/>
                </a:solidFill>
                <a:latin typeface="Calibri"/>
                <a:cs typeface="Calibri"/>
              </a:rPr>
              <a:t>2</a:t>
            </a:r>
            <a:r>
              <a:rPr sz="1400" b="1" spc="-10" dirty="0" smtClean="0">
                <a:solidFill>
                  <a:srgbClr val="585858"/>
                </a:solidFill>
                <a:latin typeface="Calibri"/>
                <a:cs typeface="Calibri"/>
              </a:rPr>
              <a:t>0</a:t>
            </a:r>
            <a:r>
              <a:rPr sz="1400" b="1" spc="0" dirty="0" smtClean="0">
                <a:solidFill>
                  <a:srgbClr val="585858"/>
                </a:solidFill>
                <a:latin typeface="Calibri"/>
                <a:cs typeface="Calibri"/>
              </a:rPr>
              <a:t>20s	2</a:t>
            </a:r>
            <a:r>
              <a:rPr sz="1400" b="1" spc="-10" dirty="0" smtClean="0">
                <a:solidFill>
                  <a:srgbClr val="585858"/>
                </a:solidFill>
                <a:latin typeface="Calibri"/>
                <a:cs typeface="Calibri"/>
              </a:rPr>
              <a:t>0</a:t>
            </a:r>
            <a:r>
              <a:rPr sz="1400" b="1" spc="0" dirty="0" smtClean="0">
                <a:solidFill>
                  <a:srgbClr val="585858"/>
                </a:solidFill>
                <a:latin typeface="Calibri"/>
                <a:cs typeface="Calibri"/>
              </a:rPr>
              <a:t>50s</a:t>
            </a:r>
            <a:endParaRPr sz="1400">
              <a:latin typeface="Calibri"/>
              <a:cs typeface="Calibri"/>
            </a:endParaRPr>
          </a:p>
          <a:p>
            <a:pPr>
              <a:lnSpc>
                <a:spcPts val="950"/>
              </a:lnSpc>
              <a:spcBef>
                <a:spcPts val="43"/>
              </a:spcBef>
            </a:pPr>
            <a:endParaRPr sz="950"/>
          </a:p>
          <a:p>
            <a:pPr marR="0" algn="ctr">
              <a:lnSpc>
                <a:spcPct val="100000"/>
              </a:lnSpc>
            </a:pPr>
            <a:r>
              <a:rPr sz="1400" b="1" dirty="0" smtClean="0">
                <a:solidFill>
                  <a:srgbClr val="585858"/>
                </a:solidFill>
                <a:latin typeface="Calibri"/>
                <a:cs typeface="Calibri"/>
              </a:rPr>
              <a:t>C</a:t>
            </a:r>
            <a:r>
              <a:rPr sz="1400" b="1" spc="-10" dirty="0" smtClean="0">
                <a:solidFill>
                  <a:srgbClr val="585858"/>
                </a:solidFill>
                <a:latin typeface="Calibri"/>
                <a:cs typeface="Calibri"/>
              </a:rPr>
              <a:t>o</a:t>
            </a:r>
            <a:r>
              <a:rPr sz="1400" b="1" spc="0" dirty="0" smtClean="0">
                <a:solidFill>
                  <a:srgbClr val="585858"/>
                </a:solidFill>
                <a:latin typeface="Calibri"/>
                <a:cs typeface="Calibri"/>
              </a:rPr>
              <a:t>ld</a:t>
            </a:r>
            <a:r>
              <a:rPr sz="1400" b="1" spc="-5" dirty="0" smtClean="0">
                <a:solidFill>
                  <a:srgbClr val="585858"/>
                </a:solidFill>
                <a:latin typeface="Calibri"/>
                <a:cs typeface="Calibri"/>
              </a:rPr>
              <a:t> </a:t>
            </a:r>
            <a:r>
              <a:rPr sz="1400" b="1" spc="0" dirty="0" smtClean="0">
                <a:solidFill>
                  <a:srgbClr val="585858"/>
                </a:solidFill>
                <a:latin typeface="Calibri"/>
                <a:cs typeface="Calibri"/>
              </a:rPr>
              <a:t>Sea</a:t>
            </a:r>
            <a:r>
              <a:rPr sz="1400" b="1" spc="-10" dirty="0" smtClean="0">
                <a:solidFill>
                  <a:srgbClr val="585858"/>
                </a:solidFill>
                <a:latin typeface="Calibri"/>
                <a:cs typeface="Calibri"/>
              </a:rPr>
              <a:t>s</a:t>
            </a:r>
            <a:r>
              <a:rPr sz="1400" b="1" spc="0" dirty="0" smtClean="0">
                <a:solidFill>
                  <a:srgbClr val="585858"/>
                </a:solidFill>
                <a:latin typeface="Calibri"/>
                <a:cs typeface="Calibri"/>
              </a:rPr>
              <a:t>on</a:t>
            </a:r>
            <a:r>
              <a:rPr sz="1400" b="1" spc="-5" dirty="0" smtClean="0">
                <a:solidFill>
                  <a:srgbClr val="585858"/>
                </a:solidFill>
                <a:latin typeface="Calibri"/>
                <a:cs typeface="Calibri"/>
              </a:rPr>
              <a:t> (</a:t>
            </a:r>
            <a:r>
              <a:rPr sz="1400" b="1" spc="0" dirty="0" smtClean="0">
                <a:solidFill>
                  <a:srgbClr val="585858"/>
                </a:solidFill>
                <a:latin typeface="Calibri"/>
                <a:cs typeface="Calibri"/>
              </a:rPr>
              <a:t>No</a:t>
            </a:r>
            <a:r>
              <a:rPr sz="1400" b="1" spc="-5" dirty="0" smtClean="0">
                <a:solidFill>
                  <a:srgbClr val="585858"/>
                </a:solidFill>
                <a:latin typeface="Calibri"/>
                <a:cs typeface="Calibri"/>
              </a:rPr>
              <a:t>v</a:t>
            </a:r>
            <a:r>
              <a:rPr sz="1400" b="1" spc="0" dirty="0" smtClean="0">
                <a:solidFill>
                  <a:srgbClr val="585858"/>
                </a:solidFill>
                <a:latin typeface="Calibri"/>
                <a:cs typeface="Calibri"/>
              </a:rPr>
              <a:t>-</a:t>
            </a:r>
            <a:r>
              <a:rPr sz="1400" b="1" spc="-10" dirty="0" smtClean="0">
                <a:solidFill>
                  <a:srgbClr val="585858"/>
                </a:solidFill>
                <a:latin typeface="Calibri"/>
                <a:cs typeface="Calibri"/>
              </a:rPr>
              <a:t>J</a:t>
            </a:r>
            <a:r>
              <a:rPr sz="1400" b="1" spc="0" dirty="0" smtClean="0">
                <a:solidFill>
                  <a:srgbClr val="585858"/>
                </a:solidFill>
                <a:latin typeface="Calibri"/>
                <a:cs typeface="Calibri"/>
              </a:rPr>
              <a:t>a</a:t>
            </a:r>
            <a:r>
              <a:rPr sz="1400" b="1" spc="-10" dirty="0" smtClean="0">
                <a:solidFill>
                  <a:srgbClr val="585858"/>
                </a:solidFill>
                <a:latin typeface="Calibri"/>
                <a:cs typeface="Calibri"/>
              </a:rPr>
              <a:t>n</a:t>
            </a:r>
            <a:r>
              <a:rPr sz="1400" b="1" spc="0" dirty="0" smtClean="0">
                <a:solidFill>
                  <a:srgbClr val="585858"/>
                </a:solidFill>
                <a:latin typeface="Calibri"/>
                <a:cs typeface="Calibri"/>
              </a:rPr>
              <a:t>)</a:t>
            </a:r>
            <a:endParaRPr sz="1400">
              <a:latin typeface="Calibri"/>
              <a:cs typeface="Calibri"/>
            </a:endParaRPr>
          </a:p>
        </p:txBody>
      </p:sp>
      <p:sp>
        <p:nvSpPr>
          <p:cNvPr id="49" name="object 49"/>
          <p:cNvSpPr txBox="1"/>
          <p:nvPr/>
        </p:nvSpPr>
        <p:spPr>
          <a:xfrm>
            <a:off x="340969" y="2551724"/>
            <a:ext cx="235585" cy="1490980"/>
          </a:xfrm>
          <a:prstGeom prst="rect">
            <a:avLst/>
          </a:prstGeom>
        </p:spPr>
        <p:txBody>
          <a:bodyPr vert="vert270" wrap="square" lIns="0" tIns="0" rIns="0" bIns="0" rtlCol="0">
            <a:noAutofit/>
          </a:bodyPr>
          <a:lstStyle/>
          <a:p>
            <a:pPr marL="12700">
              <a:lnSpc>
                <a:spcPct val="100000"/>
              </a:lnSpc>
            </a:pPr>
            <a:r>
              <a:rPr sz="1400" dirty="0" smtClean="0">
                <a:solidFill>
                  <a:srgbClr val="585858"/>
                </a:solidFill>
                <a:latin typeface="Calibri"/>
                <a:cs typeface="Calibri"/>
              </a:rPr>
              <a:t>Deg</a:t>
            </a:r>
            <a:r>
              <a:rPr sz="1400" spc="-25" dirty="0" smtClean="0">
                <a:solidFill>
                  <a:srgbClr val="585858"/>
                </a:solidFill>
                <a:latin typeface="Calibri"/>
                <a:cs typeface="Calibri"/>
              </a:rPr>
              <a:t>r</a:t>
            </a:r>
            <a:r>
              <a:rPr sz="1400" spc="0" dirty="0" smtClean="0">
                <a:solidFill>
                  <a:srgbClr val="585858"/>
                </a:solidFill>
                <a:latin typeface="Calibri"/>
                <a:cs typeface="Calibri"/>
              </a:rPr>
              <a:t>ee</a:t>
            </a:r>
            <a:r>
              <a:rPr sz="1400" spc="-15" dirty="0" smtClean="0">
                <a:solidFill>
                  <a:srgbClr val="585858"/>
                </a:solidFill>
                <a:latin typeface="Calibri"/>
                <a:cs typeface="Calibri"/>
              </a:rPr>
              <a:t> </a:t>
            </a:r>
            <a:r>
              <a:rPr sz="1400" spc="-10" dirty="0" smtClean="0">
                <a:solidFill>
                  <a:srgbClr val="585858"/>
                </a:solidFill>
                <a:latin typeface="Calibri"/>
                <a:cs typeface="Calibri"/>
              </a:rPr>
              <a:t>Inc</a:t>
            </a:r>
            <a:r>
              <a:rPr sz="1400" spc="-25" dirty="0" smtClean="0">
                <a:solidFill>
                  <a:srgbClr val="585858"/>
                </a:solidFill>
                <a:latin typeface="Calibri"/>
                <a:cs typeface="Calibri"/>
              </a:rPr>
              <a:t>r</a:t>
            </a:r>
            <a:r>
              <a:rPr sz="1400" spc="0" dirty="0" smtClean="0">
                <a:solidFill>
                  <a:srgbClr val="585858"/>
                </a:solidFill>
                <a:latin typeface="Calibri"/>
                <a:cs typeface="Calibri"/>
              </a:rPr>
              <a:t>ease (°</a:t>
            </a:r>
            <a:r>
              <a:rPr sz="1400" spc="-5" dirty="0" smtClean="0">
                <a:solidFill>
                  <a:srgbClr val="585858"/>
                </a:solidFill>
                <a:latin typeface="Calibri"/>
                <a:cs typeface="Calibri"/>
              </a:rPr>
              <a:t>C)</a:t>
            </a:r>
            <a:endParaRPr sz="1400">
              <a:latin typeface="Calibri"/>
              <a:cs typeface="Calibri"/>
            </a:endParaRPr>
          </a:p>
        </p:txBody>
      </p:sp>
      <p:sp>
        <p:nvSpPr>
          <p:cNvPr id="51" name="object 51"/>
          <p:cNvSpPr/>
          <p:nvPr/>
        </p:nvSpPr>
        <p:spPr>
          <a:xfrm>
            <a:off x="3336035" y="6256020"/>
            <a:ext cx="111251" cy="111251"/>
          </a:xfrm>
          <a:custGeom>
            <a:avLst/>
            <a:gdLst/>
            <a:ahLst/>
            <a:cxnLst/>
            <a:rect l="l" t="t" r="r" b="b"/>
            <a:pathLst>
              <a:path w="111251" h="111251">
                <a:moveTo>
                  <a:pt x="0" y="111251"/>
                </a:moveTo>
                <a:lnTo>
                  <a:pt x="111251" y="111251"/>
                </a:lnTo>
                <a:lnTo>
                  <a:pt x="111251" y="0"/>
                </a:lnTo>
                <a:lnTo>
                  <a:pt x="0" y="0"/>
                </a:lnTo>
                <a:lnTo>
                  <a:pt x="0" y="111251"/>
                </a:lnTo>
                <a:close/>
              </a:path>
            </a:pathLst>
          </a:custGeom>
          <a:solidFill>
            <a:srgbClr val="F4B083"/>
          </a:solidFill>
        </p:spPr>
        <p:txBody>
          <a:bodyPr wrap="square" lIns="0" tIns="0" rIns="0" bIns="0" rtlCol="0">
            <a:noAutofit/>
          </a:bodyPr>
          <a:lstStyle/>
          <a:p>
            <a:endParaRPr/>
          </a:p>
        </p:txBody>
      </p:sp>
      <p:sp>
        <p:nvSpPr>
          <p:cNvPr id="52" name="object 52"/>
          <p:cNvSpPr txBox="1"/>
          <p:nvPr/>
        </p:nvSpPr>
        <p:spPr>
          <a:xfrm>
            <a:off x="3486403" y="6168644"/>
            <a:ext cx="1130935" cy="266700"/>
          </a:xfrm>
          <a:prstGeom prst="rect">
            <a:avLst/>
          </a:prstGeom>
        </p:spPr>
        <p:txBody>
          <a:bodyPr vert="horz" wrap="square" lIns="0" tIns="0" rIns="0" bIns="0" rtlCol="0">
            <a:noAutofit/>
          </a:bodyPr>
          <a:lstStyle/>
          <a:p>
            <a:pPr marL="12700">
              <a:lnSpc>
                <a:spcPct val="100000"/>
              </a:lnSpc>
            </a:pPr>
            <a:r>
              <a:rPr sz="1600" spc="-10" dirty="0" smtClean="0">
                <a:solidFill>
                  <a:srgbClr val="585858"/>
                </a:solidFill>
                <a:latin typeface="Calibri"/>
                <a:cs typeface="Calibri"/>
              </a:rPr>
              <a:t>Low</a:t>
            </a:r>
            <a:r>
              <a:rPr sz="1600" spc="5" dirty="0" smtClean="0">
                <a:solidFill>
                  <a:srgbClr val="585858"/>
                </a:solidFill>
                <a:latin typeface="Calibri"/>
                <a:cs typeface="Calibri"/>
              </a:rPr>
              <a:t> </a:t>
            </a:r>
            <a:r>
              <a:rPr sz="1600" spc="-10" dirty="0" smtClean="0">
                <a:solidFill>
                  <a:srgbClr val="585858"/>
                </a:solidFill>
                <a:latin typeface="Calibri"/>
                <a:cs typeface="Calibri"/>
              </a:rPr>
              <a:t>Est</a:t>
            </a:r>
            <a:r>
              <a:rPr sz="1600" spc="-15" dirty="0" smtClean="0">
                <a:solidFill>
                  <a:srgbClr val="585858"/>
                </a:solidFill>
                <a:latin typeface="Calibri"/>
                <a:cs typeface="Calibri"/>
              </a:rPr>
              <a:t>i</a:t>
            </a:r>
            <a:r>
              <a:rPr sz="1600" spc="-10" dirty="0" smtClean="0">
                <a:solidFill>
                  <a:srgbClr val="585858"/>
                </a:solidFill>
                <a:latin typeface="Calibri"/>
                <a:cs typeface="Calibri"/>
              </a:rPr>
              <a:t>mate</a:t>
            </a:r>
            <a:endParaRPr sz="1600">
              <a:latin typeface="Calibri"/>
              <a:cs typeface="Calibri"/>
            </a:endParaRPr>
          </a:p>
        </p:txBody>
      </p:sp>
      <p:sp>
        <p:nvSpPr>
          <p:cNvPr id="53" name="object 53"/>
          <p:cNvSpPr/>
          <p:nvPr/>
        </p:nvSpPr>
        <p:spPr>
          <a:xfrm>
            <a:off x="4803647" y="6256020"/>
            <a:ext cx="112775" cy="111251"/>
          </a:xfrm>
          <a:custGeom>
            <a:avLst/>
            <a:gdLst/>
            <a:ahLst/>
            <a:cxnLst/>
            <a:rect l="l" t="t" r="r" b="b"/>
            <a:pathLst>
              <a:path w="112775" h="111251">
                <a:moveTo>
                  <a:pt x="0" y="111251"/>
                </a:moveTo>
                <a:lnTo>
                  <a:pt x="112775" y="111251"/>
                </a:lnTo>
                <a:lnTo>
                  <a:pt x="112775" y="0"/>
                </a:lnTo>
                <a:lnTo>
                  <a:pt x="0" y="0"/>
                </a:lnTo>
                <a:lnTo>
                  <a:pt x="0" y="111251"/>
                </a:lnTo>
                <a:close/>
              </a:path>
            </a:pathLst>
          </a:custGeom>
          <a:solidFill>
            <a:srgbClr val="EC7C30"/>
          </a:solidFill>
        </p:spPr>
        <p:txBody>
          <a:bodyPr wrap="square" lIns="0" tIns="0" rIns="0" bIns="0" rtlCol="0">
            <a:noAutofit/>
          </a:bodyPr>
          <a:lstStyle/>
          <a:p>
            <a:endParaRPr/>
          </a:p>
        </p:txBody>
      </p:sp>
      <p:sp>
        <p:nvSpPr>
          <p:cNvPr id="54" name="object 54"/>
          <p:cNvSpPr txBox="1"/>
          <p:nvPr/>
        </p:nvSpPr>
        <p:spPr>
          <a:xfrm>
            <a:off x="4954904" y="6168644"/>
            <a:ext cx="1168400" cy="266700"/>
          </a:xfrm>
          <a:prstGeom prst="rect">
            <a:avLst/>
          </a:prstGeom>
        </p:spPr>
        <p:txBody>
          <a:bodyPr vert="horz" wrap="square" lIns="0" tIns="0" rIns="0" bIns="0" rtlCol="0">
            <a:noAutofit/>
          </a:bodyPr>
          <a:lstStyle/>
          <a:p>
            <a:pPr marL="12700">
              <a:lnSpc>
                <a:spcPct val="100000"/>
              </a:lnSpc>
            </a:pPr>
            <a:r>
              <a:rPr sz="1600" spc="-10" dirty="0" smtClean="0">
                <a:solidFill>
                  <a:srgbClr val="585858"/>
                </a:solidFill>
                <a:latin typeface="Calibri"/>
                <a:cs typeface="Calibri"/>
              </a:rPr>
              <a:t>H</a:t>
            </a:r>
            <a:r>
              <a:rPr sz="1600" spc="0" dirty="0" smtClean="0">
                <a:solidFill>
                  <a:srgbClr val="585858"/>
                </a:solidFill>
                <a:latin typeface="Calibri"/>
                <a:cs typeface="Calibri"/>
              </a:rPr>
              <a:t>i</a:t>
            </a:r>
            <a:r>
              <a:rPr sz="1600" spc="-20" dirty="0" smtClean="0">
                <a:solidFill>
                  <a:srgbClr val="585858"/>
                </a:solidFill>
                <a:latin typeface="Calibri"/>
                <a:cs typeface="Calibri"/>
              </a:rPr>
              <a:t>g</a:t>
            </a:r>
            <a:r>
              <a:rPr sz="1600" spc="-10" dirty="0" smtClean="0">
                <a:solidFill>
                  <a:srgbClr val="585858"/>
                </a:solidFill>
                <a:latin typeface="Calibri"/>
                <a:cs typeface="Calibri"/>
              </a:rPr>
              <a:t>h</a:t>
            </a:r>
            <a:r>
              <a:rPr sz="1600" spc="5" dirty="0" smtClean="0">
                <a:solidFill>
                  <a:srgbClr val="585858"/>
                </a:solidFill>
                <a:latin typeface="Calibri"/>
                <a:cs typeface="Calibri"/>
              </a:rPr>
              <a:t> </a:t>
            </a:r>
            <a:r>
              <a:rPr sz="1600" spc="-10" dirty="0" smtClean="0">
                <a:solidFill>
                  <a:srgbClr val="585858"/>
                </a:solidFill>
                <a:latin typeface="Calibri"/>
                <a:cs typeface="Calibri"/>
              </a:rPr>
              <a:t>Est</a:t>
            </a:r>
            <a:r>
              <a:rPr sz="1600" spc="-15" dirty="0" smtClean="0">
                <a:solidFill>
                  <a:srgbClr val="585858"/>
                </a:solidFill>
                <a:latin typeface="Calibri"/>
                <a:cs typeface="Calibri"/>
              </a:rPr>
              <a:t>i</a:t>
            </a:r>
            <a:r>
              <a:rPr sz="1600" spc="-10" dirty="0" smtClean="0">
                <a:solidFill>
                  <a:srgbClr val="585858"/>
                </a:solidFill>
                <a:latin typeface="Calibri"/>
                <a:cs typeface="Calibri"/>
              </a:rPr>
              <a:t>mate</a:t>
            </a:r>
            <a:endParaRPr sz="1600">
              <a:latin typeface="Calibri"/>
              <a:cs typeface="Calibri"/>
            </a:endParaRPr>
          </a:p>
        </p:txBody>
      </p:sp>
      <p:sp>
        <p:nvSpPr>
          <p:cNvPr id="55" name="Rectangle 3"/>
          <p:cNvSpPr>
            <a:spLocks noChangeArrowheads="1"/>
          </p:cNvSpPr>
          <p:nvPr/>
        </p:nvSpPr>
        <p:spPr bwMode="auto">
          <a:xfrm>
            <a:off x="1520026" y="133976"/>
            <a:ext cx="6548758" cy="646331"/>
          </a:xfrm>
          <a:prstGeom prst="rect">
            <a:avLst/>
          </a:prstGeom>
          <a:solidFill>
            <a:schemeClr val="accent4">
              <a:lumMod val="40000"/>
              <a:lumOff val="60000"/>
            </a:schemeClr>
          </a:solidFill>
          <a:ln>
            <a:noFill/>
          </a:ln>
          <a:extLst/>
        </p:spPr>
        <p:txBody>
          <a:bodyPr wrap="square" anchor="ctr">
            <a:spAutoFit/>
          </a:bodyPr>
          <a:lstStyle/>
          <a:p>
            <a:pPr algn="ctr">
              <a:lnSpc>
                <a:spcPct val="150000"/>
              </a:lnSpc>
              <a:defRPr/>
            </a:pPr>
            <a:r>
              <a:rPr lang="en-US" sz="2400" b="1" dirty="0" smtClean="0">
                <a:solidFill>
                  <a:srgbClr val="002060"/>
                </a:solidFill>
                <a:latin typeface="Myanmar3" pitchFamily="18" charset="0"/>
                <a:ea typeface="Myanmar3" pitchFamily="18" charset="0"/>
                <a:cs typeface="Arial" panose="020B0604020202020204" pitchFamily="34" charset="0"/>
              </a:rPr>
              <a:t>Projected Temperature Increase: Delta</a:t>
            </a:r>
            <a:endParaRPr lang="en-US" sz="2400" dirty="0">
              <a:solidFill>
                <a:srgbClr val="002060"/>
              </a:solidFill>
              <a:latin typeface="Myanmar3" pitchFamily="18" charset="0"/>
              <a:ea typeface="Myanmar3" pitchFamily="18" charset="0"/>
              <a:cs typeface="Arial" panose="020B0604020202020204" pitchFamily="34" charset="0"/>
            </a:endParaRPr>
          </a:p>
        </p:txBody>
      </p:sp>
    </p:spTree>
    <p:extLst>
      <p:ext uri="{BB962C8B-B14F-4D97-AF65-F5344CB8AC3E}">
        <p14:creationId xmlns:p14="http://schemas.microsoft.com/office/powerpoint/2010/main" xmlns="" val="1556940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2" y="4469638"/>
            <a:ext cx="7771130" cy="2040889"/>
          </a:xfrm>
          <a:prstGeom prst="rect">
            <a:avLst/>
          </a:prstGeom>
        </p:spPr>
        <p:txBody>
          <a:bodyPr vert="horz" wrap="square" lIns="0" tIns="0" rIns="0" bIns="0" rtlCol="0">
            <a:noAutofit/>
          </a:bodyPr>
          <a:lstStyle/>
          <a:p>
            <a:pPr marL="241300" marR="229870" indent="-228600">
              <a:lnSpc>
                <a:spcPts val="2300"/>
              </a:lnSpc>
              <a:buFont typeface="Arial"/>
              <a:buChar char="•"/>
              <a:tabLst>
                <a:tab pos="241300" algn="l"/>
              </a:tabLst>
            </a:pPr>
            <a:r>
              <a:rPr sz="2400" spc="0" dirty="0" smtClean="0">
                <a:latin typeface="Calibri"/>
                <a:cs typeface="Calibri"/>
              </a:rPr>
              <a:t>High</a:t>
            </a:r>
            <a:r>
              <a:rPr sz="2400" spc="5" dirty="0" smtClean="0">
                <a:latin typeface="Calibri"/>
                <a:cs typeface="Calibri"/>
              </a:rPr>
              <a:t>e</a:t>
            </a:r>
            <a:r>
              <a:rPr sz="2400" spc="-10" dirty="0" smtClean="0">
                <a:latin typeface="Calibri"/>
                <a:cs typeface="Calibri"/>
              </a:rPr>
              <a:t>r</a:t>
            </a:r>
            <a:r>
              <a:rPr sz="2400" spc="-15" dirty="0" smtClean="0">
                <a:latin typeface="Calibri"/>
                <a:cs typeface="Calibri"/>
              </a:rPr>
              <a:t> </a:t>
            </a:r>
            <a:r>
              <a:rPr sz="2400" spc="-35" dirty="0" smtClean="0">
                <a:latin typeface="Calibri"/>
                <a:cs typeface="Calibri"/>
              </a:rPr>
              <a:t>a</a:t>
            </a:r>
            <a:r>
              <a:rPr sz="2400" spc="-45" dirty="0" smtClean="0">
                <a:latin typeface="Calibri"/>
                <a:cs typeface="Calibri"/>
              </a:rPr>
              <a:t>v</a:t>
            </a:r>
            <a:r>
              <a:rPr sz="2400" spc="-15" dirty="0" smtClean="0">
                <a:latin typeface="Calibri"/>
                <a:cs typeface="Calibri"/>
              </a:rPr>
              <a:t>e</a:t>
            </a:r>
            <a:r>
              <a:rPr sz="2400" spc="-50" dirty="0" smtClean="0">
                <a:latin typeface="Calibri"/>
                <a:cs typeface="Calibri"/>
              </a:rPr>
              <a:t>r</a:t>
            </a:r>
            <a:r>
              <a:rPr sz="2400" spc="-15" dirty="0" smtClean="0">
                <a:latin typeface="Calibri"/>
                <a:cs typeface="Calibri"/>
              </a:rPr>
              <a:t>a</a:t>
            </a:r>
            <a:r>
              <a:rPr sz="2400" spc="-40" dirty="0" smtClean="0">
                <a:latin typeface="Calibri"/>
                <a:cs typeface="Calibri"/>
              </a:rPr>
              <a:t>g</a:t>
            </a:r>
            <a:r>
              <a:rPr sz="2400" spc="-15" dirty="0" smtClean="0">
                <a:latin typeface="Calibri"/>
                <a:cs typeface="Calibri"/>
              </a:rPr>
              <a:t>e </a:t>
            </a:r>
            <a:r>
              <a:rPr sz="2400" spc="-35" dirty="0" smtClean="0">
                <a:latin typeface="Calibri"/>
                <a:cs typeface="Calibri"/>
              </a:rPr>
              <a:t>t</a:t>
            </a:r>
            <a:r>
              <a:rPr sz="2400" spc="-15" dirty="0" smtClean="0">
                <a:latin typeface="Calibri"/>
                <a:cs typeface="Calibri"/>
              </a:rPr>
              <a:t>emp</a:t>
            </a:r>
            <a:r>
              <a:rPr sz="2400" spc="-5" dirty="0" smtClean="0">
                <a:latin typeface="Calibri"/>
                <a:cs typeface="Calibri"/>
              </a:rPr>
              <a:t>e</a:t>
            </a:r>
            <a:r>
              <a:rPr sz="2400" spc="-55" dirty="0" smtClean="0">
                <a:latin typeface="Calibri"/>
                <a:cs typeface="Calibri"/>
              </a:rPr>
              <a:t>r</a:t>
            </a:r>
            <a:r>
              <a:rPr sz="2400" spc="-25" dirty="0" smtClean="0">
                <a:latin typeface="Calibri"/>
                <a:cs typeface="Calibri"/>
              </a:rPr>
              <a:t>a</a:t>
            </a:r>
            <a:r>
              <a:rPr sz="2400" spc="-15" dirty="0" smtClean="0">
                <a:latin typeface="Calibri"/>
                <a:cs typeface="Calibri"/>
              </a:rPr>
              <a:t>tu</a:t>
            </a:r>
            <a:r>
              <a:rPr sz="2400" spc="-45" dirty="0" smtClean="0">
                <a:latin typeface="Calibri"/>
                <a:cs typeface="Calibri"/>
              </a:rPr>
              <a:t>r</a:t>
            </a:r>
            <a:r>
              <a:rPr sz="2400" spc="-15" dirty="0" smtClean="0">
                <a:latin typeface="Calibri"/>
                <a:cs typeface="Calibri"/>
              </a:rPr>
              <a:t>es </a:t>
            </a:r>
            <a:r>
              <a:rPr sz="2400" spc="-30" dirty="0" smtClean="0">
                <a:latin typeface="Calibri"/>
                <a:cs typeface="Calibri"/>
              </a:rPr>
              <a:t>c</a:t>
            </a:r>
            <a:r>
              <a:rPr sz="2400" spc="0" dirty="0" smtClean="0">
                <a:latin typeface="Calibri"/>
                <a:cs typeface="Calibri"/>
              </a:rPr>
              <a:t>ause</a:t>
            </a:r>
            <a:r>
              <a:rPr sz="2400" spc="-10" dirty="0" smtClean="0">
                <a:latin typeface="Calibri"/>
                <a:cs typeface="Calibri"/>
              </a:rPr>
              <a:t> </a:t>
            </a:r>
            <a:r>
              <a:rPr sz="2400" spc="0" dirty="0" smtClean="0">
                <a:latin typeface="Calibri"/>
                <a:cs typeface="Calibri"/>
              </a:rPr>
              <a:t>big chan</a:t>
            </a:r>
            <a:r>
              <a:rPr sz="2400" spc="-25" dirty="0" smtClean="0">
                <a:latin typeface="Calibri"/>
                <a:cs typeface="Calibri"/>
              </a:rPr>
              <a:t>g</a:t>
            </a:r>
            <a:r>
              <a:rPr sz="2400" spc="-15" dirty="0" smtClean="0">
                <a:latin typeface="Calibri"/>
                <a:cs typeface="Calibri"/>
              </a:rPr>
              <a:t>es in </a:t>
            </a:r>
            <a:r>
              <a:rPr sz="2400" spc="-50" dirty="0" smtClean="0">
                <a:latin typeface="Calibri"/>
                <a:cs typeface="Calibri"/>
              </a:rPr>
              <a:t>e</a:t>
            </a:r>
            <a:r>
              <a:rPr sz="2400" spc="10" dirty="0" smtClean="0">
                <a:latin typeface="Calibri"/>
                <a:cs typeface="Calibri"/>
              </a:rPr>
              <a:t>x</a:t>
            </a:r>
            <a:r>
              <a:rPr sz="2400" spc="-10" dirty="0" smtClean="0">
                <a:latin typeface="Calibri"/>
                <a:cs typeface="Calibri"/>
              </a:rPr>
              <a:t>t</a:t>
            </a:r>
            <a:r>
              <a:rPr sz="2400" spc="-45" dirty="0" smtClean="0">
                <a:latin typeface="Calibri"/>
                <a:cs typeface="Calibri"/>
              </a:rPr>
              <a:t>r</a:t>
            </a:r>
            <a:r>
              <a:rPr sz="2400" spc="-15" dirty="0" smtClean="0">
                <a:latin typeface="Calibri"/>
                <a:cs typeface="Calibri"/>
              </a:rPr>
              <a:t>eme</a:t>
            </a:r>
            <a:r>
              <a:rPr sz="2400" spc="-10" dirty="0" smtClean="0">
                <a:latin typeface="Calibri"/>
                <a:cs typeface="Calibri"/>
              </a:rPr>
              <a:t> he</a:t>
            </a:r>
            <a:r>
              <a:rPr sz="2400" spc="-35" dirty="0" smtClean="0">
                <a:latin typeface="Calibri"/>
                <a:cs typeface="Calibri"/>
              </a:rPr>
              <a:t>a</a:t>
            </a:r>
            <a:r>
              <a:rPr sz="2400" spc="-10" dirty="0" smtClean="0">
                <a:latin typeface="Calibri"/>
                <a:cs typeface="Calibri"/>
              </a:rPr>
              <a:t>t</a:t>
            </a:r>
            <a:endParaRPr sz="2400">
              <a:latin typeface="Calibri"/>
              <a:cs typeface="Calibri"/>
            </a:endParaRPr>
          </a:p>
          <a:p>
            <a:pPr marL="241300" indent="-228600">
              <a:lnSpc>
                <a:spcPts val="2830"/>
              </a:lnSpc>
              <a:spcBef>
                <a:spcPts val="439"/>
              </a:spcBef>
              <a:buFont typeface="Arial"/>
              <a:buChar char="•"/>
              <a:tabLst>
                <a:tab pos="241300" algn="l"/>
              </a:tabLst>
            </a:pPr>
            <a:r>
              <a:rPr sz="2400" spc="0" dirty="0" smtClean="0">
                <a:latin typeface="Calibri"/>
                <a:cs typeface="Calibri"/>
              </a:rPr>
              <a:t>In</a:t>
            </a:r>
            <a:r>
              <a:rPr sz="2400" spc="-10" dirty="0" smtClean="0">
                <a:latin typeface="Calibri"/>
                <a:cs typeface="Calibri"/>
              </a:rPr>
              <a:t> </a:t>
            </a:r>
            <a:r>
              <a:rPr sz="2400" spc="0" dirty="0" smtClean="0">
                <a:latin typeface="Calibri"/>
                <a:cs typeface="Calibri"/>
              </a:rPr>
              <a:t>the pa</a:t>
            </a:r>
            <a:r>
              <a:rPr sz="2400" spc="-30" dirty="0" smtClean="0">
                <a:latin typeface="Calibri"/>
                <a:cs typeface="Calibri"/>
              </a:rPr>
              <a:t>s</a:t>
            </a:r>
            <a:r>
              <a:rPr sz="2400" spc="0" dirty="0" smtClean="0">
                <a:latin typeface="Calibri"/>
                <a:cs typeface="Calibri"/>
              </a:rPr>
              <a:t>t,</a:t>
            </a:r>
            <a:r>
              <a:rPr sz="2400" spc="-15" dirty="0" smtClean="0">
                <a:latin typeface="Calibri"/>
                <a:cs typeface="Calibri"/>
              </a:rPr>
              <a:t> </a:t>
            </a:r>
            <a:r>
              <a:rPr sz="2400" spc="0" dirty="0" smtClean="0">
                <a:latin typeface="Calibri"/>
                <a:cs typeface="Calibri"/>
              </a:rPr>
              <a:t>the sin</a:t>
            </a:r>
            <a:r>
              <a:rPr sz="2400" spc="-10" dirty="0" smtClean="0">
                <a:latin typeface="Calibri"/>
                <a:cs typeface="Calibri"/>
              </a:rPr>
              <a:t>g</a:t>
            </a:r>
            <a:r>
              <a:rPr sz="2400" spc="0" dirty="0" smtClean="0">
                <a:latin typeface="Calibri"/>
                <a:cs typeface="Calibri"/>
              </a:rPr>
              <a:t>le</a:t>
            </a:r>
            <a:r>
              <a:rPr sz="2400" spc="-10" dirty="0" smtClean="0">
                <a:latin typeface="Calibri"/>
                <a:cs typeface="Calibri"/>
              </a:rPr>
              <a:t> </a:t>
            </a:r>
            <a:r>
              <a:rPr sz="2400" spc="0" dirty="0" smtClean="0">
                <a:latin typeface="Calibri"/>
                <a:cs typeface="Calibri"/>
              </a:rPr>
              <a:t>h</a:t>
            </a:r>
            <a:r>
              <a:rPr sz="2400" spc="-10" dirty="0" smtClean="0">
                <a:latin typeface="Calibri"/>
                <a:cs typeface="Calibri"/>
              </a:rPr>
              <a:t>o</a:t>
            </a:r>
            <a:r>
              <a:rPr sz="2400" spc="-40" dirty="0" smtClean="0">
                <a:latin typeface="Calibri"/>
                <a:cs typeface="Calibri"/>
              </a:rPr>
              <a:t>t</a:t>
            </a:r>
            <a:r>
              <a:rPr sz="2400" spc="-25" dirty="0" smtClean="0">
                <a:latin typeface="Calibri"/>
                <a:cs typeface="Calibri"/>
              </a:rPr>
              <a:t>t</a:t>
            </a:r>
            <a:r>
              <a:rPr sz="2400" spc="0" dirty="0" smtClean="0">
                <a:latin typeface="Calibri"/>
                <a:cs typeface="Calibri"/>
              </a:rPr>
              <a:t>e</a:t>
            </a:r>
            <a:r>
              <a:rPr sz="2400" spc="-25" dirty="0" smtClean="0">
                <a:latin typeface="Calibri"/>
                <a:cs typeface="Calibri"/>
              </a:rPr>
              <a:t>s</a:t>
            </a:r>
            <a:r>
              <a:rPr sz="2400" spc="0" dirty="0" smtClean="0">
                <a:latin typeface="Calibri"/>
                <a:cs typeface="Calibri"/>
              </a:rPr>
              <a:t>t</a:t>
            </a:r>
            <a:r>
              <a:rPr sz="2400" spc="-20" dirty="0" smtClean="0">
                <a:latin typeface="Calibri"/>
                <a:cs typeface="Calibri"/>
              </a:rPr>
              <a:t> </a:t>
            </a:r>
            <a:r>
              <a:rPr sz="2400" spc="0" dirty="0" smtClean="0">
                <a:latin typeface="Calibri"/>
                <a:cs typeface="Calibri"/>
              </a:rPr>
              <a:t>d</a:t>
            </a:r>
            <a:r>
              <a:rPr sz="2400" spc="-50" dirty="0" smtClean="0">
                <a:latin typeface="Calibri"/>
                <a:cs typeface="Calibri"/>
              </a:rPr>
              <a:t>a</a:t>
            </a:r>
            <a:r>
              <a:rPr sz="2400" spc="0" dirty="0" smtClean="0">
                <a:latin typeface="Calibri"/>
                <a:cs typeface="Calibri"/>
              </a:rPr>
              <a:t>y in a typi</a:t>
            </a:r>
            <a:r>
              <a:rPr sz="2400" spc="-25" dirty="0" smtClean="0">
                <a:latin typeface="Calibri"/>
                <a:cs typeface="Calibri"/>
              </a:rPr>
              <a:t>c</a:t>
            </a:r>
            <a:r>
              <a:rPr sz="2400" spc="0" dirty="0" smtClean="0">
                <a:latin typeface="Calibri"/>
                <a:cs typeface="Calibri"/>
              </a:rPr>
              <a:t>al</a:t>
            </a:r>
            <a:r>
              <a:rPr sz="2400" spc="-25" dirty="0" smtClean="0">
                <a:latin typeface="Calibri"/>
                <a:cs typeface="Calibri"/>
              </a:rPr>
              <a:t> </a:t>
            </a:r>
            <a:r>
              <a:rPr sz="2400" spc="0" dirty="0" smtClean="0">
                <a:latin typeface="Calibri"/>
                <a:cs typeface="Calibri"/>
              </a:rPr>
              <a:t>April</a:t>
            </a:r>
            <a:r>
              <a:rPr sz="2400" spc="-15" dirty="0" smtClean="0">
                <a:latin typeface="Calibri"/>
                <a:cs typeface="Calibri"/>
              </a:rPr>
              <a:t> </a:t>
            </a:r>
            <a:r>
              <a:rPr sz="2400" spc="-30" dirty="0" smtClean="0">
                <a:latin typeface="Calibri"/>
                <a:cs typeface="Calibri"/>
              </a:rPr>
              <a:t>w</a:t>
            </a:r>
            <a:r>
              <a:rPr sz="2400" spc="0" dirty="0" smtClean="0">
                <a:latin typeface="Calibri"/>
                <a:cs typeface="Calibri"/>
              </a:rPr>
              <a:t>as</a:t>
            </a:r>
            <a:r>
              <a:rPr sz="2400" spc="-20" dirty="0" smtClean="0">
                <a:latin typeface="Calibri"/>
                <a:cs typeface="Calibri"/>
              </a:rPr>
              <a:t> </a:t>
            </a:r>
            <a:r>
              <a:rPr sz="2400" spc="0" dirty="0" smtClean="0">
                <a:latin typeface="Calibri"/>
                <a:cs typeface="Calibri"/>
              </a:rPr>
              <a:t>abo</a:t>
            </a:r>
            <a:r>
              <a:rPr sz="2400" spc="-10" dirty="0" smtClean="0">
                <a:latin typeface="Calibri"/>
                <a:cs typeface="Calibri"/>
              </a:rPr>
              <a:t>u</a:t>
            </a:r>
            <a:r>
              <a:rPr sz="2400" spc="0" dirty="0" smtClean="0">
                <a:latin typeface="Calibri"/>
                <a:cs typeface="Calibri"/>
              </a:rPr>
              <a:t>t</a:t>
            </a:r>
            <a:endParaRPr sz="2400">
              <a:latin typeface="Calibri"/>
              <a:cs typeface="Calibri"/>
            </a:endParaRPr>
          </a:p>
          <a:p>
            <a:pPr marL="241300">
              <a:lnSpc>
                <a:spcPts val="2360"/>
              </a:lnSpc>
            </a:pPr>
            <a:r>
              <a:rPr sz="2400" b="1" spc="-20" dirty="0" smtClean="0">
                <a:latin typeface="Calibri"/>
                <a:cs typeface="Calibri"/>
              </a:rPr>
              <a:t>38</a:t>
            </a:r>
            <a:r>
              <a:rPr sz="2400" b="1" spc="-5" dirty="0" smtClean="0">
                <a:latin typeface="Times New Roman"/>
                <a:cs typeface="Times New Roman"/>
              </a:rPr>
              <a:t>º</a:t>
            </a:r>
            <a:r>
              <a:rPr sz="2400" b="1" spc="0" dirty="0" smtClean="0">
                <a:latin typeface="Calibri"/>
                <a:cs typeface="Calibri"/>
              </a:rPr>
              <a:t>C</a:t>
            </a:r>
            <a:endParaRPr sz="2400">
              <a:latin typeface="Calibri"/>
              <a:cs typeface="Calibri"/>
            </a:endParaRPr>
          </a:p>
          <a:p>
            <a:pPr>
              <a:lnSpc>
                <a:spcPts val="950"/>
              </a:lnSpc>
              <a:spcBef>
                <a:spcPts val="42"/>
              </a:spcBef>
            </a:pPr>
            <a:endParaRPr sz="950"/>
          </a:p>
          <a:p>
            <a:pPr marL="241300" marR="12700" indent="-228600">
              <a:lnSpc>
                <a:spcPts val="2300"/>
              </a:lnSpc>
              <a:buFont typeface="Arial"/>
              <a:buChar char="•"/>
              <a:tabLst>
                <a:tab pos="241300" algn="l"/>
              </a:tabLst>
            </a:pPr>
            <a:r>
              <a:rPr sz="2400" spc="-40" dirty="0" smtClean="0">
                <a:latin typeface="Calibri"/>
                <a:cs typeface="Calibri"/>
              </a:rPr>
              <a:t>B</a:t>
            </a:r>
            <a:r>
              <a:rPr sz="2400" spc="-15" dirty="0" smtClean="0">
                <a:latin typeface="Calibri"/>
                <a:cs typeface="Calibri"/>
              </a:rPr>
              <a:t>y</a:t>
            </a:r>
            <a:r>
              <a:rPr sz="2400" spc="-10" dirty="0" smtClean="0">
                <a:latin typeface="Calibri"/>
                <a:cs typeface="Calibri"/>
              </a:rPr>
              <a:t> </a:t>
            </a:r>
            <a:r>
              <a:rPr sz="2400" spc="0" dirty="0" smtClean="0">
                <a:latin typeface="Calibri"/>
                <a:cs typeface="Calibri"/>
              </a:rPr>
              <a:t>mid-</a:t>
            </a:r>
            <a:r>
              <a:rPr sz="2400" spc="-10" dirty="0" smtClean="0">
                <a:latin typeface="Calibri"/>
                <a:cs typeface="Calibri"/>
              </a:rPr>
              <a:t>ce</a:t>
            </a:r>
            <a:r>
              <a:rPr sz="2400" spc="-25" dirty="0" smtClean="0">
                <a:latin typeface="Calibri"/>
                <a:cs typeface="Calibri"/>
              </a:rPr>
              <a:t>n</a:t>
            </a:r>
            <a:r>
              <a:rPr sz="2400" spc="-15" dirty="0" smtClean="0">
                <a:latin typeface="Calibri"/>
                <a:cs typeface="Calibri"/>
              </a:rPr>
              <a:t>tu</a:t>
            </a:r>
            <a:r>
              <a:rPr sz="2400" spc="0" dirty="0" smtClean="0">
                <a:latin typeface="Calibri"/>
                <a:cs typeface="Calibri"/>
              </a:rPr>
              <a:t>r</a:t>
            </a:r>
            <a:r>
              <a:rPr sz="2400" spc="-180" dirty="0" smtClean="0">
                <a:latin typeface="Calibri"/>
                <a:cs typeface="Calibri"/>
              </a:rPr>
              <a:t>y</a:t>
            </a:r>
            <a:r>
              <a:rPr sz="2400" spc="-10" dirty="0" smtClean="0">
                <a:latin typeface="Calibri"/>
                <a:cs typeface="Calibri"/>
              </a:rPr>
              <a:t>,</a:t>
            </a:r>
            <a:r>
              <a:rPr sz="2400" spc="-30" dirty="0" smtClean="0">
                <a:latin typeface="Calibri"/>
                <a:cs typeface="Calibri"/>
              </a:rPr>
              <a:t> </a:t>
            </a:r>
            <a:r>
              <a:rPr sz="2400" spc="0" dirty="0" smtClean="0">
                <a:latin typeface="Calibri"/>
                <a:cs typeface="Calibri"/>
              </a:rPr>
              <a:t>this </a:t>
            </a:r>
            <a:r>
              <a:rPr sz="2400" spc="-40" dirty="0" smtClean="0">
                <a:latin typeface="Calibri"/>
                <a:cs typeface="Calibri"/>
              </a:rPr>
              <a:t>t</a:t>
            </a:r>
            <a:r>
              <a:rPr sz="2400" spc="-15" dirty="0" smtClean="0">
                <a:latin typeface="Calibri"/>
                <a:cs typeface="Calibri"/>
              </a:rPr>
              <a:t>emp</a:t>
            </a:r>
            <a:r>
              <a:rPr sz="2400" spc="-5" dirty="0" smtClean="0">
                <a:latin typeface="Calibri"/>
                <a:cs typeface="Calibri"/>
              </a:rPr>
              <a:t>e</a:t>
            </a:r>
            <a:r>
              <a:rPr sz="2400" spc="-55" dirty="0" smtClean="0">
                <a:latin typeface="Calibri"/>
                <a:cs typeface="Calibri"/>
              </a:rPr>
              <a:t>r</a:t>
            </a:r>
            <a:r>
              <a:rPr sz="2400" spc="-25" dirty="0" smtClean="0">
                <a:latin typeface="Calibri"/>
                <a:cs typeface="Calibri"/>
              </a:rPr>
              <a:t>a</a:t>
            </a:r>
            <a:r>
              <a:rPr sz="2400" spc="-15" dirty="0" smtClean="0">
                <a:latin typeface="Calibri"/>
                <a:cs typeface="Calibri"/>
              </a:rPr>
              <a:t>tu</a:t>
            </a:r>
            <a:r>
              <a:rPr sz="2400" spc="-45" dirty="0" smtClean="0">
                <a:latin typeface="Calibri"/>
                <a:cs typeface="Calibri"/>
              </a:rPr>
              <a:t>r</a:t>
            </a:r>
            <a:r>
              <a:rPr sz="2400" spc="-15" dirty="0" smtClean="0">
                <a:latin typeface="Calibri"/>
                <a:cs typeface="Calibri"/>
              </a:rPr>
              <a:t>e</a:t>
            </a:r>
            <a:r>
              <a:rPr sz="2400" spc="-25" dirty="0" smtClean="0">
                <a:latin typeface="Calibri"/>
                <a:cs typeface="Calibri"/>
              </a:rPr>
              <a:t> </a:t>
            </a:r>
            <a:r>
              <a:rPr sz="2400" spc="0" dirty="0" smtClean="0">
                <a:latin typeface="Calibri"/>
                <a:cs typeface="Calibri"/>
              </a:rPr>
              <a:t>will</a:t>
            </a:r>
            <a:r>
              <a:rPr sz="2400" spc="-15" dirty="0" smtClean="0">
                <a:latin typeface="Calibri"/>
                <a:cs typeface="Calibri"/>
              </a:rPr>
              <a:t> </a:t>
            </a:r>
            <a:r>
              <a:rPr sz="2400" spc="0" dirty="0" smtClean="0">
                <a:latin typeface="Calibri"/>
                <a:cs typeface="Calibri"/>
              </a:rPr>
              <a:t>happen</a:t>
            </a:r>
            <a:r>
              <a:rPr sz="2400" spc="20" dirty="0" smtClean="0">
                <a:latin typeface="Calibri"/>
                <a:cs typeface="Calibri"/>
              </a:rPr>
              <a:t> </a:t>
            </a:r>
            <a:r>
              <a:rPr sz="2400" b="1" spc="-20" dirty="0" smtClean="0">
                <a:latin typeface="Calibri"/>
                <a:cs typeface="Calibri"/>
              </a:rPr>
              <a:t>4</a:t>
            </a:r>
            <a:r>
              <a:rPr sz="2400" b="1" spc="-5" dirty="0" smtClean="0">
                <a:latin typeface="Calibri"/>
                <a:cs typeface="Calibri"/>
              </a:rPr>
              <a:t>-</a:t>
            </a:r>
            <a:r>
              <a:rPr sz="2400" b="1" spc="-15" dirty="0" smtClean="0">
                <a:latin typeface="Calibri"/>
                <a:cs typeface="Calibri"/>
              </a:rPr>
              <a:t>17</a:t>
            </a:r>
            <a:r>
              <a:rPr sz="2400" b="1" spc="-10" dirty="0" smtClean="0">
                <a:latin typeface="Calibri"/>
                <a:cs typeface="Calibri"/>
              </a:rPr>
              <a:t> </a:t>
            </a:r>
            <a:r>
              <a:rPr sz="2400" b="1" spc="-20" dirty="0" smtClean="0">
                <a:latin typeface="Calibri"/>
                <a:cs typeface="Calibri"/>
              </a:rPr>
              <a:t>t</a:t>
            </a:r>
            <a:r>
              <a:rPr sz="2400" b="1" spc="0" dirty="0" smtClean="0">
                <a:latin typeface="Calibri"/>
                <a:cs typeface="Calibri"/>
              </a:rPr>
              <a:t>ime</a:t>
            </a:r>
            <a:r>
              <a:rPr sz="2400" b="1" spc="-10" dirty="0" smtClean="0">
                <a:latin typeface="Calibri"/>
                <a:cs typeface="Calibri"/>
              </a:rPr>
              <a:t>s</a:t>
            </a:r>
            <a:r>
              <a:rPr sz="2400" b="1" spc="5" dirty="0" smtClean="0">
                <a:latin typeface="Calibri"/>
                <a:cs typeface="Calibri"/>
              </a:rPr>
              <a:t> </a:t>
            </a:r>
            <a:r>
              <a:rPr sz="2400" b="1" spc="-10" dirty="0" smtClean="0">
                <a:latin typeface="Calibri"/>
                <a:cs typeface="Calibri"/>
              </a:rPr>
              <a:t>in </a:t>
            </a:r>
            <a:r>
              <a:rPr sz="2400" b="1" spc="-15" dirty="0" smtClean="0">
                <a:latin typeface="Calibri"/>
                <a:cs typeface="Calibri"/>
              </a:rPr>
              <a:t>a</a:t>
            </a:r>
            <a:r>
              <a:rPr sz="2400" b="1" spc="-10" dirty="0" smtClean="0">
                <a:latin typeface="Calibri"/>
                <a:cs typeface="Calibri"/>
              </a:rPr>
              <a:t> ty</a:t>
            </a:r>
            <a:r>
              <a:rPr sz="2400" b="1" spc="-20" dirty="0" smtClean="0">
                <a:latin typeface="Calibri"/>
                <a:cs typeface="Calibri"/>
              </a:rPr>
              <a:t>p</a:t>
            </a:r>
            <a:r>
              <a:rPr sz="2400" b="1" spc="0" dirty="0" smtClean="0">
                <a:latin typeface="Calibri"/>
                <a:cs typeface="Calibri"/>
              </a:rPr>
              <a:t>i</a:t>
            </a:r>
            <a:r>
              <a:rPr sz="2400" b="1" spc="-10" dirty="0" smtClean="0">
                <a:latin typeface="Calibri"/>
                <a:cs typeface="Calibri"/>
              </a:rPr>
              <a:t>cal </a:t>
            </a:r>
            <a:r>
              <a:rPr sz="2400" b="1" spc="-15" dirty="0" smtClean="0">
                <a:latin typeface="Calibri"/>
                <a:cs typeface="Calibri"/>
              </a:rPr>
              <a:t>A</a:t>
            </a:r>
            <a:r>
              <a:rPr sz="2400" b="1" spc="-25" dirty="0" smtClean="0">
                <a:latin typeface="Calibri"/>
                <a:cs typeface="Calibri"/>
              </a:rPr>
              <a:t>p</a:t>
            </a:r>
            <a:r>
              <a:rPr sz="2400" b="1" spc="-10" dirty="0" smtClean="0">
                <a:latin typeface="Calibri"/>
                <a:cs typeface="Calibri"/>
              </a:rPr>
              <a:t>ril</a:t>
            </a:r>
            <a:endParaRPr sz="2400">
              <a:latin typeface="Calibri"/>
              <a:cs typeface="Calibri"/>
            </a:endParaRPr>
          </a:p>
        </p:txBody>
      </p:sp>
      <p:sp>
        <p:nvSpPr>
          <p:cNvPr id="4" name="object 4"/>
          <p:cNvSpPr/>
          <p:nvPr/>
        </p:nvSpPr>
        <p:spPr>
          <a:xfrm>
            <a:off x="629412" y="1078991"/>
            <a:ext cx="7959852" cy="3357372"/>
          </a:xfrm>
          <a:prstGeom prst="rect">
            <a:avLst/>
          </a:prstGeom>
          <a:blipFill>
            <a:blip r:embed="rId2" cstate="print"/>
            <a:stretch>
              <a:fillRect/>
            </a:stretch>
          </a:blipFill>
        </p:spPr>
        <p:txBody>
          <a:bodyPr wrap="square" lIns="0" tIns="0" rIns="0" bIns="0" rtlCol="0">
            <a:noAutofit/>
          </a:bodyPr>
          <a:lstStyle/>
          <a:p>
            <a:endParaRPr/>
          </a:p>
        </p:txBody>
      </p:sp>
      <p:sp>
        <p:nvSpPr>
          <p:cNvPr id="5" name="Rectangle 3"/>
          <p:cNvSpPr>
            <a:spLocks noChangeArrowheads="1"/>
          </p:cNvSpPr>
          <p:nvPr/>
        </p:nvSpPr>
        <p:spPr bwMode="auto">
          <a:xfrm>
            <a:off x="1868355" y="109881"/>
            <a:ext cx="5388784" cy="646331"/>
          </a:xfrm>
          <a:prstGeom prst="rect">
            <a:avLst/>
          </a:prstGeom>
          <a:solidFill>
            <a:schemeClr val="accent4">
              <a:lumMod val="40000"/>
              <a:lumOff val="60000"/>
            </a:schemeClr>
          </a:solidFill>
          <a:ln>
            <a:noFill/>
          </a:ln>
          <a:extLst/>
        </p:spPr>
        <p:txBody>
          <a:bodyPr wrap="square" anchor="ctr">
            <a:spAutoFit/>
          </a:bodyPr>
          <a:lstStyle/>
          <a:p>
            <a:pPr algn="ctr">
              <a:lnSpc>
                <a:spcPct val="150000"/>
              </a:lnSpc>
              <a:defRPr/>
            </a:pPr>
            <a:r>
              <a:rPr lang="en-US" sz="2400" b="1" dirty="0" smtClean="0">
                <a:solidFill>
                  <a:srgbClr val="002060"/>
                </a:solidFill>
                <a:latin typeface="Myanmar3" pitchFamily="18" charset="0"/>
                <a:ea typeface="Myanmar3" pitchFamily="18" charset="0"/>
                <a:cs typeface="Arial" panose="020B0604020202020204" pitchFamily="34" charset="0"/>
              </a:rPr>
              <a:t>Increase in Hot Days by Mid-century</a:t>
            </a:r>
            <a:endParaRPr lang="en-US" sz="2400" dirty="0">
              <a:solidFill>
                <a:srgbClr val="002060"/>
              </a:solidFill>
              <a:latin typeface="Myanmar3" pitchFamily="18" charset="0"/>
              <a:ea typeface="Myanmar3" pitchFamily="18" charset="0"/>
              <a:cs typeface="Arial" panose="020B0604020202020204" pitchFamily="34" charset="0"/>
            </a:endParaRPr>
          </a:p>
        </p:txBody>
      </p:sp>
    </p:spTree>
    <p:extLst>
      <p:ext uri="{BB962C8B-B14F-4D97-AF65-F5344CB8AC3E}">
        <p14:creationId xmlns:p14="http://schemas.microsoft.com/office/powerpoint/2010/main" xmlns="" val="4120822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32120" y="4507991"/>
            <a:ext cx="379475" cy="47548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217420" y="2363723"/>
            <a:ext cx="5559552" cy="2061971"/>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3521490" y="1390751"/>
            <a:ext cx="557226" cy="0"/>
          </a:xfrm>
          <a:custGeom>
            <a:avLst/>
            <a:gdLst/>
            <a:ahLst/>
            <a:cxnLst/>
            <a:rect l="l" t="t" r="r" b="b"/>
            <a:pathLst>
              <a:path w="557226">
                <a:moveTo>
                  <a:pt x="0" y="0"/>
                </a:moveTo>
                <a:lnTo>
                  <a:pt x="557226" y="0"/>
                </a:lnTo>
              </a:path>
            </a:pathLst>
          </a:custGeom>
          <a:ln w="31972">
            <a:solidFill>
              <a:srgbClr val="181818"/>
            </a:solidFill>
          </a:ln>
        </p:spPr>
        <p:txBody>
          <a:bodyPr wrap="square" lIns="0" tIns="0" rIns="0" bIns="0" rtlCol="0">
            <a:noAutofit/>
          </a:bodyPr>
          <a:lstStyle/>
          <a:p>
            <a:endParaRPr/>
          </a:p>
        </p:txBody>
      </p:sp>
      <p:sp>
        <p:nvSpPr>
          <p:cNvPr id="5" name="object 5"/>
          <p:cNvSpPr/>
          <p:nvPr/>
        </p:nvSpPr>
        <p:spPr>
          <a:xfrm>
            <a:off x="4494353" y="4710315"/>
            <a:ext cx="1032239" cy="0"/>
          </a:xfrm>
          <a:custGeom>
            <a:avLst/>
            <a:gdLst/>
            <a:ahLst/>
            <a:cxnLst/>
            <a:rect l="l" t="t" r="r" b="b"/>
            <a:pathLst>
              <a:path w="1032239">
                <a:moveTo>
                  <a:pt x="0" y="0"/>
                </a:moveTo>
                <a:lnTo>
                  <a:pt x="1032239" y="0"/>
                </a:lnTo>
              </a:path>
            </a:pathLst>
          </a:custGeom>
          <a:ln w="91348">
            <a:solidFill>
              <a:srgbClr val="030303"/>
            </a:solidFill>
          </a:ln>
        </p:spPr>
        <p:txBody>
          <a:bodyPr wrap="square" lIns="0" tIns="0" rIns="0" bIns="0" rtlCol="0">
            <a:noAutofit/>
          </a:bodyPr>
          <a:lstStyle/>
          <a:p>
            <a:endParaRPr/>
          </a:p>
        </p:txBody>
      </p:sp>
      <p:sp>
        <p:nvSpPr>
          <p:cNvPr id="6" name="object 6"/>
          <p:cNvSpPr/>
          <p:nvPr/>
        </p:nvSpPr>
        <p:spPr>
          <a:xfrm>
            <a:off x="3252011" y="2617347"/>
            <a:ext cx="0" cy="218873"/>
          </a:xfrm>
          <a:custGeom>
            <a:avLst/>
            <a:gdLst/>
            <a:ahLst/>
            <a:cxnLst/>
            <a:rect l="l" t="t" r="r" b="b"/>
            <a:pathLst>
              <a:path h="218873">
                <a:moveTo>
                  <a:pt x="0" y="218873"/>
                </a:moveTo>
                <a:lnTo>
                  <a:pt x="0" y="0"/>
                </a:lnTo>
              </a:path>
            </a:pathLst>
          </a:custGeom>
          <a:ln w="13702">
            <a:solidFill>
              <a:srgbClr val="000000"/>
            </a:solidFill>
          </a:ln>
        </p:spPr>
        <p:txBody>
          <a:bodyPr wrap="square" lIns="0" tIns="0" rIns="0" bIns="0" rtlCol="0">
            <a:noAutofit/>
          </a:bodyPr>
          <a:lstStyle/>
          <a:p>
            <a:endParaRPr/>
          </a:p>
        </p:txBody>
      </p:sp>
      <p:sp>
        <p:nvSpPr>
          <p:cNvPr id="7" name="object 7"/>
          <p:cNvSpPr/>
          <p:nvPr/>
        </p:nvSpPr>
        <p:spPr>
          <a:xfrm>
            <a:off x="4030759" y="2731344"/>
            <a:ext cx="0" cy="123115"/>
          </a:xfrm>
          <a:custGeom>
            <a:avLst/>
            <a:gdLst/>
            <a:ahLst/>
            <a:cxnLst/>
            <a:rect l="l" t="t" r="r" b="b"/>
            <a:pathLst>
              <a:path h="123115">
                <a:moveTo>
                  <a:pt x="0" y="123115"/>
                </a:moveTo>
                <a:lnTo>
                  <a:pt x="0" y="0"/>
                </a:lnTo>
              </a:path>
            </a:pathLst>
          </a:custGeom>
          <a:ln w="27404">
            <a:solidFill>
              <a:srgbClr val="0C0C0C"/>
            </a:solidFill>
          </a:ln>
        </p:spPr>
        <p:txBody>
          <a:bodyPr wrap="square" lIns="0" tIns="0" rIns="0" bIns="0" rtlCol="0">
            <a:noAutofit/>
          </a:bodyPr>
          <a:lstStyle/>
          <a:p>
            <a:endParaRPr/>
          </a:p>
        </p:txBody>
      </p:sp>
      <p:sp>
        <p:nvSpPr>
          <p:cNvPr id="8" name="object 8"/>
          <p:cNvSpPr/>
          <p:nvPr/>
        </p:nvSpPr>
        <p:spPr>
          <a:xfrm>
            <a:off x="4160931" y="2544390"/>
            <a:ext cx="0" cy="360227"/>
          </a:xfrm>
          <a:custGeom>
            <a:avLst/>
            <a:gdLst/>
            <a:ahLst/>
            <a:cxnLst/>
            <a:rect l="l" t="t" r="r" b="b"/>
            <a:pathLst>
              <a:path h="360227">
                <a:moveTo>
                  <a:pt x="0" y="360227"/>
                </a:moveTo>
                <a:lnTo>
                  <a:pt x="0" y="0"/>
                </a:lnTo>
              </a:path>
            </a:pathLst>
          </a:custGeom>
          <a:ln w="31972">
            <a:solidFill>
              <a:srgbClr val="0C0C0C"/>
            </a:solidFill>
          </a:ln>
        </p:spPr>
        <p:txBody>
          <a:bodyPr wrap="square" lIns="0" tIns="0" rIns="0" bIns="0" rtlCol="0">
            <a:noAutofit/>
          </a:bodyPr>
          <a:lstStyle/>
          <a:p>
            <a:endParaRPr/>
          </a:p>
        </p:txBody>
      </p:sp>
      <p:sp>
        <p:nvSpPr>
          <p:cNvPr id="9" name="object 9"/>
          <p:cNvSpPr/>
          <p:nvPr/>
        </p:nvSpPr>
        <p:spPr>
          <a:xfrm>
            <a:off x="3263430" y="2909177"/>
            <a:ext cx="0" cy="214312"/>
          </a:xfrm>
          <a:custGeom>
            <a:avLst/>
            <a:gdLst/>
            <a:ahLst/>
            <a:cxnLst/>
            <a:rect l="l" t="t" r="r" b="b"/>
            <a:pathLst>
              <a:path h="214312">
                <a:moveTo>
                  <a:pt x="0" y="214312"/>
                </a:moveTo>
                <a:lnTo>
                  <a:pt x="0" y="0"/>
                </a:lnTo>
              </a:path>
            </a:pathLst>
          </a:custGeom>
          <a:ln w="36539">
            <a:solidFill>
              <a:srgbClr val="080808"/>
            </a:solidFill>
          </a:ln>
        </p:spPr>
        <p:txBody>
          <a:bodyPr wrap="square" lIns="0" tIns="0" rIns="0" bIns="0" rtlCol="0">
            <a:noAutofit/>
          </a:bodyPr>
          <a:lstStyle/>
          <a:p>
            <a:endParaRPr/>
          </a:p>
        </p:txBody>
      </p:sp>
      <p:sp>
        <p:nvSpPr>
          <p:cNvPr id="10" name="object 10"/>
          <p:cNvSpPr/>
          <p:nvPr/>
        </p:nvSpPr>
        <p:spPr>
          <a:xfrm>
            <a:off x="4017057" y="2731344"/>
            <a:ext cx="0" cy="392145"/>
          </a:xfrm>
          <a:custGeom>
            <a:avLst/>
            <a:gdLst/>
            <a:ahLst/>
            <a:cxnLst/>
            <a:rect l="l" t="t" r="r" b="b"/>
            <a:pathLst>
              <a:path h="392145">
                <a:moveTo>
                  <a:pt x="0" y="392145"/>
                </a:moveTo>
                <a:lnTo>
                  <a:pt x="0" y="0"/>
                </a:lnTo>
              </a:path>
            </a:pathLst>
          </a:custGeom>
          <a:ln w="41106">
            <a:solidFill>
              <a:srgbClr val="0C0C0C"/>
            </a:solidFill>
          </a:ln>
        </p:spPr>
        <p:txBody>
          <a:bodyPr wrap="square" lIns="0" tIns="0" rIns="0" bIns="0" rtlCol="0">
            <a:noAutofit/>
          </a:bodyPr>
          <a:lstStyle/>
          <a:p>
            <a:endParaRPr/>
          </a:p>
        </p:txBody>
      </p:sp>
      <p:sp>
        <p:nvSpPr>
          <p:cNvPr id="11" name="object 11"/>
          <p:cNvSpPr/>
          <p:nvPr/>
        </p:nvSpPr>
        <p:spPr>
          <a:xfrm>
            <a:off x="2384200" y="3091572"/>
            <a:ext cx="0" cy="259910"/>
          </a:xfrm>
          <a:custGeom>
            <a:avLst/>
            <a:gdLst/>
            <a:ahLst/>
            <a:cxnLst/>
            <a:rect l="l" t="t" r="r" b="b"/>
            <a:pathLst>
              <a:path h="259910">
                <a:moveTo>
                  <a:pt x="0" y="259910"/>
                </a:moveTo>
                <a:lnTo>
                  <a:pt x="0" y="0"/>
                </a:lnTo>
              </a:path>
            </a:pathLst>
          </a:custGeom>
          <a:ln w="27404">
            <a:solidFill>
              <a:srgbClr val="0C0C0C"/>
            </a:solidFill>
          </a:ln>
        </p:spPr>
        <p:txBody>
          <a:bodyPr wrap="square" lIns="0" tIns="0" rIns="0" bIns="0" rtlCol="0">
            <a:noAutofit/>
          </a:bodyPr>
          <a:lstStyle/>
          <a:p>
            <a:endParaRPr/>
          </a:p>
        </p:txBody>
      </p:sp>
      <p:sp>
        <p:nvSpPr>
          <p:cNvPr id="12" name="object 12"/>
          <p:cNvSpPr/>
          <p:nvPr/>
        </p:nvSpPr>
        <p:spPr>
          <a:xfrm>
            <a:off x="2484683" y="3091572"/>
            <a:ext cx="0" cy="332868"/>
          </a:xfrm>
          <a:custGeom>
            <a:avLst/>
            <a:gdLst/>
            <a:ahLst/>
            <a:cxnLst/>
            <a:rect l="l" t="t" r="r" b="b"/>
            <a:pathLst>
              <a:path h="332868">
                <a:moveTo>
                  <a:pt x="0" y="332868"/>
                </a:moveTo>
                <a:lnTo>
                  <a:pt x="0" y="0"/>
                </a:lnTo>
              </a:path>
            </a:pathLst>
          </a:custGeom>
          <a:ln w="31972">
            <a:solidFill>
              <a:srgbClr val="0C0C0C"/>
            </a:solidFill>
          </a:ln>
        </p:spPr>
        <p:txBody>
          <a:bodyPr wrap="square" lIns="0" tIns="0" rIns="0" bIns="0" rtlCol="0">
            <a:noAutofit/>
          </a:bodyPr>
          <a:lstStyle/>
          <a:p>
            <a:endParaRPr/>
          </a:p>
        </p:txBody>
      </p:sp>
      <p:sp>
        <p:nvSpPr>
          <p:cNvPr id="13" name="object 13"/>
          <p:cNvSpPr/>
          <p:nvPr/>
        </p:nvSpPr>
        <p:spPr>
          <a:xfrm>
            <a:off x="3236026" y="3091572"/>
            <a:ext cx="0" cy="136794"/>
          </a:xfrm>
          <a:custGeom>
            <a:avLst/>
            <a:gdLst/>
            <a:ahLst/>
            <a:cxnLst/>
            <a:rect l="l" t="t" r="r" b="b"/>
            <a:pathLst>
              <a:path h="136794">
                <a:moveTo>
                  <a:pt x="0" y="136794"/>
                </a:moveTo>
                <a:lnTo>
                  <a:pt x="0" y="0"/>
                </a:lnTo>
              </a:path>
            </a:pathLst>
          </a:custGeom>
          <a:ln w="22837">
            <a:solidFill>
              <a:srgbClr val="080808"/>
            </a:solidFill>
          </a:ln>
        </p:spPr>
        <p:txBody>
          <a:bodyPr wrap="square" lIns="0" tIns="0" rIns="0" bIns="0" rtlCol="0">
            <a:noAutofit/>
          </a:bodyPr>
          <a:lstStyle/>
          <a:p>
            <a:endParaRPr/>
          </a:p>
        </p:txBody>
      </p:sp>
      <p:sp>
        <p:nvSpPr>
          <p:cNvPr id="14" name="object 14"/>
          <p:cNvSpPr/>
          <p:nvPr/>
        </p:nvSpPr>
        <p:spPr>
          <a:xfrm>
            <a:off x="3994219" y="3091572"/>
            <a:ext cx="0" cy="168713"/>
          </a:xfrm>
          <a:custGeom>
            <a:avLst/>
            <a:gdLst/>
            <a:ahLst/>
            <a:cxnLst/>
            <a:rect l="l" t="t" r="r" b="b"/>
            <a:pathLst>
              <a:path h="168713">
                <a:moveTo>
                  <a:pt x="0" y="168713"/>
                </a:moveTo>
                <a:lnTo>
                  <a:pt x="0" y="0"/>
                </a:lnTo>
              </a:path>
            </a:pathLst>
          </a:custGeom>
          <a:ln w="22837">
            <a:solidFill>
              <a:srgbClr val="080808"/>
            </a:solidFill>
          </a:ln>
        </p:spPr>
        <p:txBody>
          <a:bodyPr wrap="square" lIns="0" tIns="0" rIns="0" bIns="0" rtlCol="0">
            <a:noAutofit/>
          </a:bodyPr>
          <a:lstStyle/>
          <a:p>
            <a:endParaRPr/>
          </a:p>
        </p:txBody>
      </p:sp>
      <p:sp>
        <p:nvSpPr>
          <p:cNvPr id="15" name="object 15"/>
          <p:cNvSpPr/>
          <p:nvPr/>
        </p:nvSpPr>
        <p:spPr>
          <a:xfrm>
            <a:off x="5156631" y="3091572"/>
            <a:ext cx="0" cy="337427"/>
          </a:xfrm>
          <a:custGeom>
            <a:avLst/>
            <a:gdLst/>
            <a:ahLst/>
            <a:cxnLst/>
            <a:rect l="l" t="t" r="r" b="b"/>
            <a:pathLst>
              <a:path h="337427">
                <a:moveTo>
                  <a:pt x="0" y="337427"/>
                </a:moveTo>
                <a:lnTo>
                  <a:pt x="0" y="0"/>
                </a:lnTo>
              </a:path>
            </a:pathLst>
          </a:custGeom>
          <a:ln w="31972">
            <a:solidFill>
              <a:srgbClr val="0C0C0C"/>
            </a:solidFill>
          </a:ln>
        </p:spPr>
        <p:txBody>
          <a:bodyPr wrap="square" lIns="0" tIns="0" rIns="0" bIns="0" rtlCol="0">
            <a:noAutofit/>
          </a:bodyPr>
          <a:lstStyle/>
          <a:p>
            <a:endParaRPr/>
          </a:p>
        </p:txBody>
      </p:sp>
      <p:sp>
        <p:nvSpPr>
          <p:cNvPr id="16" name="object 16"/>
          <p:cNvSpPr/>
          <p:nvPr/>
        </p:nvSpPr>
        <p:spPr>
          <a:xfrm>
            <a:off x="2470980" y="3191888"/>
            <a:ext cx="0" cy="300949"/>
          </a:xfrm>
          <a:custGeom>
            <a:avLst/>
            <a:gdLst/>
            <a:ahLst/>
            <a:cxnLst/>
            <a:rect l="l" t="t" r="r" b="b"/>
            <a:pathLst>
              <a:path h="300949">
                <a:moveTo>
                  <a:pt x="0" y="300949"/>
                </a:moveTo>
                <a:lnTo>
                  <a:pt x="0" y="0"/>
                </a:lnTo>
              </a:path>
            </a:pathLst>
          </a:custGeom>
          <a:ln w="27404">
            <a:solidFill>
              <a:srgbClr val="0F0F0F"/>
            </a:solidFill>
          </a:ln>
        </p:spPr>
        <p:txBody>
          <a:bodyPr wrap="square" lIns="0" tIns="0" rIns="0" bIns="0" rtlCol="0">
            <a:noAutofit/>
          </a:bodyPr>
          <a:lstStyle/>
          <a:p>
            <a:endParaRPr/>
          </a:p>
        </p:txBody>
      </p:sp>
      <p:sp>
        <p:nvSpPr>
          <p:cNvPr id="17" name="object 17"/>
          <p:cNvSpPr/>
          <p:nvPr/>
        </p:nvSpPr>
        <p:spPr>
          <a:xfrm>
            <a:off x="4014773" y="3356042"/>
            <a:ext cx="0" cy="100317"/>
          </a:xfrm>
          <a:custGeom>
            <a:avLst/>
            <a:gdLst/>
            <a:ahLst/>
            <a:cxnLst/>
            <a:rect l="l" t="t" r="r" b="b"/>
            <a:pathLst>
              <a:path h="100317">
                <a:moveTo>
                  <a:pt x="0" y="100317"/>
                </a:moveTo>
                <a:lnTo>
                  <a:pt x="0" y="0"/>
                </a:lnTo>
              </a:path>
            </a:pathLst>
          </a:custGeom>
          <a:ln w="4567">
            <a:solidFill>
              <a:srgbClr val="000000"/>
            </a:solidFill>
          </a:ln>
        </p:spPr>
        <p:txBody>
          <a:bodyPr wrap="square" lIns="0" tIns="0" rIns="0" bIns="0" rtlCol="0">
            <a:noAutofit/>
          </a:bodyPr>
          <a:lstStyle/>
          <a:p>
            <a:endParaRPr/>
          </a:p>
        </p:txBody>
      </p:sp>
      <p:sp>
        <p:nvSpPr>
          <p:cNvPr id="18" name="object 18"/>
          <p:cNvSpPr/>
          <p:nvPr/>
        </p:nvSpPr>
        <p:spPr>
          <a:xfrm>
            <a:off x="5138361" y="3242047"/>
            <a:ext cx="0" cy="264469"/>
          </a:xfrm>
          <a:custGeom>
            <a:avLst/>
            <a:gdLst/>
            <a:ahLst/>
            <a:cxnLst/>
            <a:rect l="l" t="t" r="r" b="b"/>
            <a:pathLst>
              <a:path h="264469">
                <a:moveTo>
                  <a:pt x="0" y="264469"/>
                </a:moveTo>
                <a:lnTo>
                  <a:pt x="0" y="0"/>
                </a:lnTo>
              </a:path>
            </a:pathLst>
          </a:custGeom>
          <a:ln w="31972">
            <a:solidFill>
              <a:srgbClr val="0C0C0C"/>
            </a:solidFill>
          </a:ln>
        </p:spPr>
        <p:txBody>
          <a:bodyPr wrap="square" lIns="0" tIns="0" rIns="0" bIns="0" rtlCol="0">
            <a:noAutofit/>
          </a:bodyPr>
          <a:lstStyle/>
          <a:p>
            <a:endParaRPr/>
          </a:p>
        </p:txBody>
      </p:sp>
      <p:sp>
        <p:nvSpPr>
          <p:cNvPr id="20" name="object 20"/>
          <p:cNvSpPr txBox="1"/>
          <p:nvPr/>
        </p:nvSpPr>
        <p:spPr>
          <a:xfrm>
            <a:off x="1092618" y="1277599"/>
            <a:ext cx="5196205" cy="1223645"/>
          </a:xfrm>
          <a:prstGeom prst="rect">
            <a:avLst/>
          </a:prstGeom>
        </p:spPr>
        <p:txBody>
          <a:bodyPr vert="horz" wrap="square" lIns="0" tIns="0" rIns="0" bIns="0" rtlCol="0">
            <a:noAutofit/>
          </a:bodyPr>
          <a:lstStyle/>
          <a:p>
            <a:pPr marL="3122930">
              <a:lnSpc>
                <a:spcPct val="100000"/>
              </a:lnSpc>
            </a:pPr>
            <a:r>
              <a:rPr sz="1250" spc="90" dirty="0" smtClean="0">
                <a:solidFill>
                  <a:srgbClr val="010101"/>
                </a:solidFill>
                <a:latin typeface="Times New Roman"/>
                <a:cs typeface="Times New Roman"/>
              </a:rPr>
              <a:t>Dur•Uon </a:t>
            </a:r>
            <a:r>
              <a:rPr sz="1250" spc="35" dirty="0" smtClean="0">
                <a:solidFill>
                  <a:srgbClr val="010101"/>
                </a:solidFill>
                <a:latin typeface="Times New Roman"/>
                <a:cs typeface="Times New Roman"/>
              </a:rPr>
              <a:t>of</a:t>
            </a:r>
            <a:r>
              <a:rPr sz="1250" spc="80" dirty="0" smtClean="0">
                <a:solidFill>
                  <a:srgbClr val="010101"/>
                </a:solidFill>
                <a:latin typeface="Times New Roman"/>
                <a:cs typeface="Times New Roman"/>
              </a:rPr>
              <a:t> </a:t>
            </a:r>
            <a:r>
              <a:rPr sz="1250" spc="50" dirty="0" smtClean="0">
                <a:solidFill>
                  <a:srgbClr val="010101"/>
                </a:solidFill>
                <a:latin typeface="Times New Roman"/>
                <a:cs typeface="Times New Roman"/>
              </a:rPr>
              <a:t>monsoon </a:t>
            </a:r>
            <a:r>
              <a:rPr sz="1250" spc="-155" dirty="0" smtClean="0">
                <a:solidFill>
                  <a:srgbClr val="010101"/>
                </a:solidFill>
                <a:latin typeface="Times New Roman"/>
                <a:cs typeface="Times New Roman"/>
              </a:rPr>
              <a:t> </a:t>
            </a:r>
            <a:r>
              <a:rPr sz="1250" spc="70" dirty="0" smtClean="0">
                <a:solidFill>
                  <a:srgbClr val="010101"/>
                </a:solidFill>
                <a:latin typeface="Times New Roman"/>
                <a:cs typeface="Times New Roman"/>
              </a:rPr>
              <a:t>srason</a:t>
            </a:r>
            <a:endParaRPr sz="1250">
              <a:latin typeface="Times New Roman"/>
              <a:cs typeface="Times New Roman"/>
            </a:endParaRPr>
          </a:p>
          <a:p>
            <a:pPr marL="2387600">
              <a:lnSpc>
                <a:spcPct val="100000"/>
              </a:lnSpc>
              <a:spcBef>
                <a:spcPts val="15"/>
              </a:spcBef>
            </a:pPr>
            <a:r>
              <a:rPr sz="1350" spc="1100" dirty="0" smtClean="0">
                <a:solidFill>
                  <a:srgbClr val="010101"/>
                </a:solidFill>
                <a:latin typeface="Times New Roman"/>
                <a:cs typeface="Times New Roman"/>
              </a:rPr>
              <a:t>-</a:t>
            </a:r>
            <a:r>
              <a:rPr sz="1350" spc="15" dirty="0" smtClean="0">
                <a:solidFill>
                  <a:srgbClr val="010101"/>
                </a:solidFill>
                <a:latin typeface="Times New Roman"/>
                <a:cs typeface="Times New Roman"/>
              </a:rPr>
              <a:t> </a:t>
            </a:r>
            <a:r>
              <a:rPr sz="1350" spc="1150" dirty="0" smtClean="0">
                <a:solidFill>
                  <a:srgbClr val="010101"/>
                </a:solidFill>
                <a:latin typeface="Times New Roman"/>
                <a:cs typeface="Times New Roman"/>
              </a:rPr>
              <a:t>-</a:t>
            </a:r>
            <a:r>
              <a:rPr sz="1350" spc="75" dirty="0" smtClean="0">
                <a:solidFill>
                  <a:srgbClr val="010101"/>
                </a:solidFill>
                <a:latin typeface="Times New Roman"/>
                <a:cs typeface="Times New Roman"/>
              </a:rPr>
              <a:t> </a:t>
            </a:r>
            <a:r>
              <a:rPr sz="1350" spc="770" dirty="0" smtClean="0">
                <a:solidFill>
                  <a:srgbClr val="010101"/>
                </a:solidFill>
                <a:latin typeface="Times New Roman"/>
                <a:cs typeface="Times New Roman"/>
              </a:rPr>
              <a:t>- </a:t>
            </a:r>
            <a:r>
              <a:rPr sz="1350" spc="-30" dirty="0" smtClean="0">
                <a:solidFill>
                  <a:srgbClr val="010101"/>
                </a:solidFill>
                <a:latin typeface="Times New Roman"/>
                <a:cs typeface="Times New Roman"/>
              </a:rPr>
              <a:t> </a:t>
            </a:r>
            <a:r>
              <a:rPr sz="1350" spc="145" dirty="0" smtClean="0">
                <a:solidFill>
                  <a:srgbClr val="010101"/>
                </a:solidFill>
                <a:latin typeface="Times New Roman"/>
                <a:cs typeface="Times New Roman"/>
              </a:rPr>
              <a:t>5</a:t>
            </a:r>
            <a:r>
              <a:rPr sz="1350" spc="-120" dirty="0" smtClean="0">
                <a:solidFill>
                  <a:srgbClr val="010101"/>
                </a:solidFill>
                <a:latin typeface="Times New Roman"/>
                <a:cs typeface="Times New Roman"/>
              </a:rPr>
              <a:t> </a:t>
            </a:r>
            <a:r>
              <a:rPr sz="1350" spc="25" dirty="0" smtClean="0">
                <a:solidFill>
                  <a:srgbClr val="010101"/>
                </a:solidFill>
                <a:latin typeface="Times New Roman"/>
                <a:cs typeface="Times New Roman"/>
              </a:rPr>
              <a:t>Year</a:t>
            </a:r>
            <a:r>
              <a:rPr sz="1350" spc="145" dirty="0" smtClean="0">
                <a:solidFill>
                  <a:srgbClr val="010101"/>
                </a:solidFill>
                <a:latin typeface="Times New Roman"/>
                <a:cs typeface="Times New Roman"/>
              </a:rPr>
              <a:t> </a:t>
            </a:r>
            <a:r>
              <a:rPr sz="1350" spc="35" dirty="0" smtClean="0">
                <a:solidFill>
                  <a:srgbClr val="010101"/>
                </a:solidFill>
                <a:latin typeface="Times New Roman"/>
                <a:cs typeface="Times New Roman"/>
              </a:rPr>
              <a:t>running</a:t>
            </a:r>
            <a:r>
              <a:rPr sz="1350" spc="60" dirty="0" smtClean="0">
                <a:solidFill>
                  <a:srgbClr val="010101"/>
                </a:solidFill>
                <a:latin typeface="Times New Roman"/>
                <a:cs typeface="Times New Roman"/>
              </a:rPr>
              <a:t> </a:t>
            </a:r>
            <a:r>
              <a:rPr sz="1350" spc="35" dirty="0" smtClean="0">
                <a:solidFill>
                  <a:srgbClr val="010101"/>
                </a:solidFill>
                <a:latin typeface="Times New Roman"/>
                <a:cs typeface="Times New Roman"/>
              </a:rPr>
              <a:t>average</a:t>
            </a:r>
            <a:endParaRPr sz="1350">
              <a:latin typeface="Times New Roman"/>
              <a:cs typeface="Times New Roman"/>
            </a:endParaRPr>
          </a:p>
          <a:p>
            <a:pPr>
              <a:lnSpc>
                <a:spcPts val="500"/>
              </a:lnSpc>
              <a:spcBef>
                <a:spcPts val="34"/>
              </a:spcBef>
            </a:pPr>
            <a:endParaRPr sz="500"/>
          </a:p>
          <a:p>
            <a:pPr marL="17145">
              <a:lnSpc>
                <a:spcPct val="100000"/>
              </a:lnSpc>
            </a:pPr>
            <a:r>
              <a:rPr sz="1350" spc="-60" dirty="0" smtClean="0">
                <a:solidFill>
                  <a:srgbClr val="010101"/>
                </a:solidFill>
                <a:latin typeface="Arial"/>
                <a:cs typeface="Arial"/>
              </a:rPr>
              <a:t>200</a:t>
            </a:r>
            <a:endParaRPr sz="1350">
              <a:latin typeface="Arial"/>
              <a:cs typeface="Arial"/>
            </a:endParaRPr>
          </a:p>
          <a:p>
            <a:pPr>
              <a:lnSpc>
                <a:spcPts val="550"/>
              </a:lnSpc>
              <a:spcBef>
                <a:spcPts val="16"/>
              </a:spcBef>
            </a:pPr>
            <a:endParaRPr sz="550"/>
          </a:p>
          <a:p>
            <a:pPr>
              <a:lnSpc>
                <a:spcPts val="1000"/>
              </a:lnSpc>
            </a:pPr>
            <a:endParaRPr sz="1000"/>
          </a:p>
          <a:p>
            <a:pPr>
              <a:lnSpc>
                <a:spcPts val="1000"/>
              </a:lnSpc>
            </a:pPr>
            <a:endParaRPr sz="1000"/>
          </a:p>
          <a:p>
            <a:pPr marL="12700">
              <a:lnSpc>
                <a:spcPct val="100000"/>
              </a:lnSpc>
            </a:pPr>
            <a:r>
              <a:rPr sz="1400" spc="-25" dirty="0" smtClean="0">
                <a:solidFill>
                  <a:srgbClr val="010101"/>
                </a:solidFill>
                <a:latin typeface="Times New Roman"/>
                <a:cs typeface="Times New Roman"/>
              </a:rPr>
              <a:t>180</a:t>
            </a:r>
            <a:endParaRPr sz="1400">
              <a:latin typeface="Times New Roman"/>
              <a:cs typeface="Times New Roman"/>
            </a:endParaRPr>
          </a:p>
        </p:txBody>
      </p:sp>
      <p:sp>
        <p:nvSpPr>
          <p:cNvPr id="21" name="object 21"/>
          <p:cNvSpPr txBox="1"/>
          <p:nvPr/>
        </p:nvSpPr>
        <p:spPr>
          <a:xfrm>
            <a:off x="1092618" y="2748131"/>
            <a:ext cx="282575" cy="257810"/>
          </a:xfrm>
          <a:prstGeom prst="rect">
            <a:avLst/>
          </a:prstGeom>
        </p:spPr>
        <p:txBody>
          <a:bodyPr vert="horz" wrap="square" lIns="0" tIns="0" rIns="0" bIns="0" rtlCol="0">
            <a:noAutofit/>
          </a:bodyPr>
          <a:lstStyle/>
          <a:p>
            <a:pPr marL="21590">
              <a:lnSpc>
                <a:spcPct val="100000"/>
              </a:lnSpc>
            </a:pPr>
            <a:r>
              <a:rPr sz="550" spc="204" dirty="0" smtClean="0">
                <a:solidFill>
                  <a:srgbClr val="5B5B5B"/>
                </a:solidFill>
                <a:latin typeface="Times New Roman"/>
                <a:cs typeface="Times New Roman"/>
              </a:rPr>
              <a:t>:</a:t>
            </a:r>
            <a:endParaRPr sz="550">
              <a:latin typeface="Times New Roman"/>
              <a:cs typeface="Times New Roman"/>
            </a:endParaRPr>
          </a:p>
          <a:p>
            <a:pPr marL="12700">
              <a:lnSpc>
                <a:spcPts val="1280"/>
              </a:lnSpc>
            </a:pPr>
            <a:r>
              <a:rPr sz="1200" spc="5" dirty="0" smtClean="0">
                <a:solidFill>
                  <a:srgbClr val="010101"/>
                </a:solidFill>
                <a:latin typeface="Arial"/>
                <a:cs typeface="Arial"/>
              </a:rPr>
              <a:t>160</a:t>
            </a:r>
            <a:endParaRPr sz="1200">
              <a:latin typeface="Arial"/>
              <a:cs typeface="Arial"/>
            </a:endParaRPr>
          </a:p>
        </p:txBody>
      </p:sp>
      <p:sp>
        <p:nvSpPr>
          <p:cNvPr id="22" name="object 22"/>
          <p:cNvSpPr txBox="1"/>
          <p:nvPr/>
        </p:nvSpPr>
        <p:spPr>
          <a:xfrm>
            <a:off x="800302" y="3156422"/>
            <a:ext cx="137160" cy="240665"/>
          </a:xfrm>
          <a:prstGeom prst="rect">
            <a:avLst/>
          </a:prstGeom>
        </p:spPr>
        <p:txBody>
          <a:bodyPr vert="horz" wrap="square" lIns="0" tIns="0" rIns="0" bIns="0" rtlCol="0">
            <a:noAutofit/>
          </a:bodyPr>
          <a:lstStyle/>
          <a:p>
            <a:pPr marL="12700">
              <a:lnSpc>
                <a:spcPct val="100000"/>
              </a:lnSpc>
            </a:pPr>
            <a:r>
              <a:rPr sz="1500" spc="204" dirty="0" smtClean="0">
                <a:solidFill>
                  <a:srgbClr val="010101"/>
                </a:solidFill>
                <a:latin typeface="Times New Roman"/>
                <a:cs typeface="Times New Roman"/>
              </a:rPr>
              <a:t>c</a:t>
            </a:r>
            <a:endParaRPr sz="1500">
              <a:latin typeface="Times New Roman"/>
              <a:cs typeface="Times New Roman"/>
            </a:endParaRPr>
          </a:p>
        </p:txBody>
      </p:sp>
      <p:sp>
        <p:nvSpPr>
          <p:cNvPr id="23" name="object 23"/>
          <p:cNvSpPr txBox="1"/>
          <p:nvPr/>
        </p:nvSpPr>
        <p:spPr>
          <a:xfrm>
            <a:off x="1097186" y="3295008"/>
            <a:ext cx="280670" cy="231775"/>
          </a:xfrm>
          <a:prstGeom prst="rect">
            <a:avLst/>
          </a:prstGeom>
        </p:spPr>
        <p:txBody>
          <a:bodyPr vert="horz" wrap="square" lIns="0" tIns="0" rIns="0" bIns="0" rtlCol="0">
            <a:noAutofit/>
          </a:bodyPr>
          <a:lstStyle/>
          <a:p>
            <a:pPr marL="12700">
              <a:lnSpc>
                <a:spcPct val="100000"/>
              </a:lnSpc>
            </a:pPr>
            <a:r>
              <a:rPr sz="1450" spc="-140" dirty="0" smtClean="0">
                <a:solidFill>
                  <a:srgbClr val="010101"/>
                </a:solidFill>
                <a:latin typeface="Arial"/>
                <a:cs typeface="Arial"/>
              </a:rPr>
              <a:t>14o</a:t>
            </a:r>
            <a:endParaRPr sz="1450">
              <a:latin typeface="Arial"/>
              <a:cs typeface="Arial"/>
            </a:endParaRPr>
          </a:p>
        </p:txBody>
      </p:sp>
      <p:sp>
        <p:nvSpPr>
          <p:cNvPr id="24" name="object 24"/>
          <p:cNvSpPr txBox="1"/>
          <p:nvPr/>
        </p:nvSpPr>
        <p:spPr>
          <a:xfrm>
            <a:off x="745145" y="3332634"/>
            <a:ext cx="205740" cy="664845"/>
          </a:xfrm>
          <a:prstGeom prst="rect">
            <a:avLst/>
          </a:prstGeom>
        </p:spPr>
        <p:txBody>
          <a:bodyPr vert="horz" wrap="square" lIns="0" tIns="0" rIns="0" bIns="0" rtlCol="0">
            <a:noAutofit/>
          </a:bodyPr>
          <a:lstStyle/>
          <a:p>
            <a:pPr marL="12700">
              <a:lnSpc>
                <a:spcPts val="1870"/>
              </a:lnSpc>
            </a:pPr>
            <a:r>
              <a:rPr sz="1800" i="1" spc="-365" dirty="0" smtClean="0">
                <a:solidFill>
                  <a:srgbClr val="010101"/>
                </a:solidFill>
                <a:latin typeface="Times New Roman"/>
                <a:cs typeface="Times New Roman"/>
              </a:rPr>
              <a:t>.</a:t>
            </a:r>
            <a:r>
              <a:rPr sz="1500" spc="-997" baseline="50000" dirty="0" smtClean="0">
                <a:solidFill>
                  <a:srgbClr val="010101"/>
                </a:solidFill>
                <a:latin typeface="Times New Roman"/>
                <a:cs typeface="Times New Roman"/>
              </a:rPr>
              <a:t>0</a:t>
            </a:r>
            <a:r>
              <a:rPr sz="1800" i="1" spc="204" dirty="0" smtClean="0">
                <a:solidFill>
                  <a:srgbClr val="010101"/>
                </a:solidFill>
                <a:latin typeface="Times New Roman"/>
                <a:cs typeface="Times New Roman"/>
              </a:rPr>
              <a:t>:</a:t>
            </a:r>
            <a:endParaRPr sz="1800">
              <a:latin typeface="Times New Roman"/>
              <a:cs typeface="Times New Roman"/>
            </a:endParaRPr>
          </a:p>
          <a:p>
            <a:pPr marL="21590">
              <a:lnSpc>
                <a:spcPts val="3295"/>
              </a:lnSpc>
            </a:pPr>
            <a:r>
              <a:rPr sz="3550" spc="440" dirty="0" smtClean="0">
                <a:solidFill>
                  <a:srgbClr val="010101"/>
                </a:solidFill>
                <a:latin typeface="Arial"/>
                <a:cs typeface="Arial"/>
              </a:rPr>
              <a:t>j</a:t>
            </a:r>
            <a:endParaRPr sz="3550">
              <a:latin typeface="Arial"/>
              <a:cs typeface="Arial"/>
            </a:endParaRPr>
          </a:p>
        </p:txBody>
      </p:sp>
      <p:sp>
        <p:nvSpPr>
          <p:cNvPr id="25" name="object 25"/>
          <p:cNvSpPr txBox="1"/>
          <p:nvPr/>
        </p:nvSpPr>
        <p:spPr>
          <a:xfrm>
            <a:off x="1092618" y="3818409"/>
            <a:ext cx="283210" cy="217170"/>
          </a:xfrm>
          <a:prstGeom prst="rect">
            <a:avLst/>
          </a:prstGeom>
        </p:spPr>
        <p:txBody>
          <a:bodyPr vert="horz" wrap="square" lIns="0" tIns="0" rIns="0" bIns="0" rtlCol="0">
            <a:noAutofit/>
          </a:bodyPr>
          <a:lstStyle/>
          <a:p>
            <a:pPr marL="12700">
              <a:lnSpc>
                <a:spcPct val="100000"/>
              </a:lnSpc>
            </a:pPr>
            <a:r>
              <a:rPr sz="1350" spc="-75" dirty="0" smtClean="0">
                <a:solidFill>
                  <a:srgbClr val="010101"/>
                </a:solidFill>
                <a:latin typeface="Arial"/>
                <a:cs typeface="Arial"/>
              </a:rPr>
              <a:t>120</a:t>
            </a:r>
            <a:endParaRPr sz="1350">
              <a:latin typeface="Arial"/>
              <a:cs typeface="Arial"/>
            </a:endParaRPr>
          </a:p>
        </p:txBody>
      </p:sp>
      <p:sp>
        <p:nvSpPr>
          <p:cNvPr id="26" name="object 26"/>
          <p:cNvSpPr txBox="1"/>
          <p:nvPr/>
        </p:nvSpPr>
        <p:spPr>
          <a:xfrm>
            <a:off x="1811123" y="314768"/>
            <a:ext cx="5964557" cy="504190"/>
          </a:xfrm>
          <a:prstGeom prst="rect">
            <a:avLst/>
          </a:prstGeom>
          <a:solidFill>
            <a:schemeClr val="accent4">
              <a:lumMod val="40000"/>
              <a:lumOff val="60000"/>
            </a:schemeClr>
          </a:solidFill>
        </p:spPr>
        <p:txBody>
          <a:bodyPr vert="horz" wrap="square" lIns="0" tIns="0" rIns="0" bIns="0" rtlCol="0" anchor="ctr">
            <a:noAutofit/>
          </a:bodyPr>
          <a:lstStyle/>
          <a:p>
            <a:pPr marL="12700" algn="ctr">
              <a:lnSpc>
                <a:spcPct val="100000"/>
              </a:lnSpc>
              <a:tabLst>
                <a:tab pos="2743835" algn="l"/>
              </a:tabLst>
            </a:pPr>
            <a:r>
              <a:rPr sz="2600" b="1" spc="15" dirty="0" smtClean="0">
                <a:latin typeface="Myanmar3" pitchFamily="18" charset="0"/>
                <a:cs typeface="Arial"/>
              </a:rPr>
              <a:t>Rainy</a:t>
            </a:r>
            <a:r>
              <a:rPr sz="2600" b="1" spc="125" dirty="0" smtClean="0">
                <a:latin typeface="Myanmar3" pitchFamily="18" charset="0"/>
                <a:cs typeface="Arial"/>
              </a:rPr>
              <a:t> </a:t>
            </a:r>
            <a:r>
              <a:rPr sz="2600" b="1" spc="30" dirty="0" smtClean="0">
                <a:latin typeface="Myanmar3" pitchFamily="18" charset="0"/>
                <a:cs typeface="Arial"/>
              </a:rPr>
              <a:t>seaso</a:t>
            </a:r>
            <a:r>
              <a:rPr lang="en-US" sz="2600" b="1" spc="30" dirty="0" smtClean="0">
                <a:latin typeface="Myanmar3" pitchFamily="18" charset="0"/>
                <a:cs typeface="Arial"/>
              </a:rPr>
              <a:t>n </a:t>
            </a:r>
            <a:r>
              <a:rPr sz="2600" b="1" spc="-25" dirty="0" smtClean="0">
                <a:latin typeface="Myanmar3" pitchFamily="18" charset="0"/>
                <a:cs typeface="Arial"/>
              </a:rPr>
              <a:t>is</a:t>
            </a:r>
            <a:r>
              <a:rPr sz="2600" b="1" spc="-40" dirty="0" smtClean="0">
                <a:latin typeface="Myanmar3" pitchFamily="18" charset="0"/>
                <a:cs typeface="Arial"/>
              </a:rPr>
              <a:t> </a:t>
            </a:r>
            <a:r>
              <a:rPr sz="2600" b="1" spc="195" dirty="0" smtClean="0">
                <a:latin typeface="Myanmar3" pitchFamily="18" charset="0"/>
                <a:cs typeface="Arial"/>
              </a:rPr>
              <a:t>getting</a:t>
            </a:r>
            <a:r>
              <a:rPr sz="2600" b="1" spc="35" dirty="0" smtClean="0">
                <a:latin typeface="Myanmar3" pitchFamily="18" charset="0"/>
                <a:cs typeface="Arial"/>
              </a:rPr>
              <a:t> </a:t>
            </a:r>
            <a:r>
              <a:rPr sz="2600" b="1" spc="155" dirty="0" smtClean="0">
                <a:latin typeface="Myanmar3" pitchFamily="18" charset="0"/>
                <a:cs typeface="Arial"/>
              </a:rPr>
              <a:t>shorter</a:t>
            </a:r>
            <a:endParaRPr sz="2600" b="1" dirty="0">
              <a:latin typeface="Myanmar3" pitchFamily="18" charset="0"/>
              <a:cs typeface="Arial"/>
            </a:endParaRPr>
          </a:p>
        </p:txBody>
      </p:sp>
      <p:sp>
        <p:nvSpPr>
          <p:cNvPr id="27" name="object 27"/>
          <p:cNvSpPr txBox="1"/>
          <p:nvPr/>
        </p:nvSpPr>
        <p:spPr>
          <a:xfrm>
            <a:off x="1092618" y="4351911"/>
            <a:ext cx="292735" cy="736600"/>
          </a:xfrm>
          <a:prstGeom prst="rect">
            <a:avLst/>
          </a:prstGeom>
        </p:spPr>
        <p:txBody>
          <a:bodyPr vert="horz" wrap="square" lIns="0" tIns="0" rIns="0" bIns="0" rtlCol="0">
            <a:noAutofit/>
          </a:bodyPr>
          <a:lstStyle/>
          <a:p>
            <a:pPr marR="27940" algn="ctr">
              <a:lnSpc>
                <a:spcPct val="100000"/>
              </a:lnSpc>
            </a:pPr>
            <a:r>
              <a:rPr sz="1350" spc="-200" dirty="0" smtClean="0">
                <a:solidFill>
                  <a:srgbClr val="010101"/>
                </a:solidFill>
                <a:latin typeface="Times New Roman"/>
                <a:cs typeface="Times New Roman"/>
              </a:rPr>
              <a:t>JOO</a:t>
            </a:r>
            <a:endParaRPr sz="1350">
              <a:latin typeface="Times New Roman"/>
              <a:cs typeface="Times New Roman"/>
            </a:endParaRPr>
          </a:p>
          <a:p>
            <a:pPr>
              <a:lnSpc>
                <a:spcPts val="1000"/>
              </a:lnSpc>
            </a:pPr>
            <a:endParaRPr sz="1000"/>
          </a:p>
          <a:p>
            <a:pPr>
              <a:lnSpc>
                <a:spcPts val="1400"/>
              </a:lnSpc>
              <a:spcBef>
                <a:spcPts val="73"/>
              </a:spcBef>
            </a:pPr>
            <a:endParaRPr sz="1400"/>
          </a:p>
          <a:p>
            <a:pPr marL="81915" algn="ctr">
              <a:lnSpc>
                <a:spcPct val="100000"/>
              </a:lnSpc>
            </a:pPr>
            <a:r>
              <a:rPr sz="1350" spc="-25" dirty="0" smtClean="0">
                <a:solidFill>
                  <a:srgbClr val="010101"/>
                </a:solidFill>
                <a:latin typeface="Arial"/>
                <a:cs typeface="Arial"/>
              </a:rPr>
              <a:t>80</a:t>
            </a:r>
            <a:endParaRPr sz="1350">
              <a:latin typeface="Arial"/>
              <a:cs typeface="Arial"/>
            </a:endParaRPr>
          </a:p>
        </p:txBody>
      </p:sp>
      <p:sp>
        <p:nvSpPr>
          <p:cNvPr id="28" name="object 28"/>
          <p:cNvSpPr txBox="1"/>
          <p:nvPr/>
        </p:nvSpPr>
        <p:spPr>
          <a:xfrm>
            <a:off x="1202237" y="5055106"/>
            <a:ext cx="364490" cy="233045"/>
          </a:xfrm>
          <a:prstGeom prst="rect">
            <a:avLst/>
          </a:prstGeom>
        </p:spPr>
        <p:txBody>
          <a:bodyPr vert="horz" wrap="square" lIns="0" tIns="0" rIns="0" bIns="0" rtlCol="0">
            <a:noAutofit/>
          </a:bodyPr>
          <a:lstStyle/>
          <a:p>
            <a:pPr marL="12700">
              <a:lnSpc>
                <a:spcPct val="100000"/>
              </a:lnSpc>
            </a:pPr>
            <a:r>
              <a:rPr sz="1450" spc="-60" dirty="0" smtClean="0">
                <a:solidFill>
                  <a:srgbClr val="010101"/>
                </a:solidFill>
                <a:latin typeface="Times New Roman"/>
                <a:cs typeface="Times New Roman"/>
              </a:rPr>
              <a:t>1950</a:t>
            </a:r>
            <a:endParaRPr sz="1450">
              <a:latin typeface="Times New Roman"/>
              <a:cs typeface="Times New Roman"/>
            </a:endParaRPr>
          </a:p>
        </p:txBody>
      </p:sp>
      <p:sp>
        <p:nvSpPr>
          <p:cNvPr id="29" name="object 29"/>
          <p:cNvSpPr txBox="1"/>
          <p:nvPr/>
        </p:nvSpPr>
        <p:spPr>
          <a:xfrm>
            <a:off x="1832542" y="5055106"/>
            <a:ext cx="353060" cy="233045"/>
          </a:xfrm>
          <a:prstGeom prst="rect">
            <a:avLst/>
          </a:prstGeom>
        </p:spPr>
        <p:txBody>
          <a:bodyPr vert="horz" wrap="square" lIns="0" tIns="0" rIns="0" bIns="0" rtlCol="0">
            <a:noAutofit/>
          </a:bodyPr>
          <a:lstStyle/>
          <a:p>
            <a:pPr marL="12700">
              <a:lnSpc>
                <a:spcPct val="100000"/>
              </a:lnSpc>
            </a:pPr>
            <a:r>
              <a:rPr sz="1450" spc="-30" dirty="0" smtClean="0">
                <a:solidFill>
                  <a:srgbClr val="010101"/>
                </a:solidFill>
                <a:latin typeface="Times New Roman"/>
                <a:cs typeface="Times New Roman"/>
              </a:rPr>
              <a:t>l95S</a:t>
            </a:r>
            <a:endParaRPr sz="1450">
              <a:latin typeface="Times New Roman"/>
              <a:cs typeface="Times New Roman"/>
            </a:endParaRPr>
          </a:p>
        </p:txBody>
      </p:sp>
      <p:sp>
        <p:nvSpPr>
          <p:cNvPr id="30" name="object 30"/>
          <p:cNvSpPr txBox="1"/>
          <p:nvPr/>
        </p:nvSpPr>
        <p:spPr>
          <a:xfrm>
            <a:off x="2462848" y="5048756"/>
            <a:ext cx="4791075" cy="240665"/>
          </a:xfrm>
          <a:prstGeom prst="rect">
            <a:avLst/>
          </a:prstGeom>
        </p:spPr>
        <p:txBody>
          <a:bodyPr vert="horz" wrap="square" lIns="0" tIns="0" rIns="0" bIns="0" rtlCol="0">
            <a:noAutofit/>
          </a:bodyPr>
          <a:lstStyle/>
          <a:p>
            <a:pPr marL="12700">
              <a:lnSpc>
                <a:spcPct val="100000"/>
              </a:lnSpc>
              <a:tabLst>
                <a:tab pos="642620" algn="l"/>
                <a:tab pos="1277620" algn="l"/>
                <a:tab pos="1921510" algn="l"/>
                <a:tab pos="2552065" algn="l"/>
                <a:tab pos="3181985" algn="l"/>
                <a:tab pos="3812540" algn="l"/>
                <a:tab pos="4442460" algn="l"/>
              </a:tabLst>
            </a:pPr>
            <a:r>
              <a:rPr sz="1450" spc="-60" dirty="0" smtClean="0">
                <a:solidFill>
                  <a:srgbClr val="010101"/>
                </a:solidFill>
                <a:latin typeface="Times New Roman"/>
                <a:cs typeface="Times New Roman"/>
              </a:rPr>
              <a:t>1960	</a:t>
            </a:r>
            <a:r>
              <a:rPr sz="1500" i="1" spc="-75" dirty="0" smtClean="0">
                <a:solidFill>
                  <a:srgbClr val="010101"/>
                </a:solidFill>
                <a:latin typeface="Times New Roman"/>
                <a:cs typeface="Times New Roman"/>
              </a:rPr>
              <a:t>l96S	</a:t>
            </a:r>
            <a:r>
              <a:rPr sz="1450" spc="-55" dirty="0" smtClean="0">
                <a:solidFill>
                  <a:srgbClr val="010101"/>
                </a:solidFill>
                <a:latin typeface="Times New Roman"/>
                <a:cs typeface="Times New Roman"/>
              </a:rPr>
              <a:t>1970	</a:t>
            </a:r>
            <a:r>
              <a:rPr sz="1400" spc="-65" dirty="0" smtClean="0">
                <a:solidFill>
                  <a:srgbClr val="010101"/>
                </a:solidFill>
                <a:latin typeface="Times New Roman"/>
                <a:cs typeface="Times New Roman"/>
              </a:rPr>
              <a:t>197S	</a:t>
            </a:r>
            <a:r>
              <a:rPr sz="1450" spc="-70" dirty="0" smtClean="0">
                <a:solidFill>
                  <a:srgbClr val="010101"/>
                </a:solidFill>
                <a:latin typeface="Times New Roman"/>
                <a:cs typeface="Times New Roman"/>
              </a:rPr>
              <a:t>1980	</a:t>
            </a:r>
            <a:r>
              <a:rPr sz="1450" spc="-45" dirty="0" smtClean="0">
                <a:solidFill>
                  <a:srgbClr val="010101"/>
                </a:solidFill>
                <a:latin typeface="Times New Roman"/>
                <a:cs typeface="Times New Roman"/>
              </a:rPr>
              <a:t>1985	</a:t>
            </a:r>
            <a:r>
              <a:rPr sz="1450" spc="-70" dirty="0" smtClean="0">
                <a:solidFill>
                  <a:srgbClr val="010101"/>
                </a:solidFill>
                <a:latin typeface="Times New Roman"/>
                <a:cs typeface="Times New Roman"/>
              </a:rPr>
              <a:t>1990	1995</a:t>
            </a:r>
            <a:endParaRPr sz="1450">
              <a:latin typeface="Times New Roman"/>
              <a:cs typeface="Times New Roman"/>
            </a:endParaRPr>
          </a:p>
        </p:txBody>
      </p:sp>
      <p:sp>
        <p:nvSpPr>
          <p:cNvPr id="31" name="object 31"/>
          <p:cNvSpPr txBox="1"/>
          <p:nvPr/>
        </p:nvSpPr>
        <p:spPr>
          <a:xfrm>
            <a:off x="7514428" y="5061456"/>
            <a:ext cx="367030" cy="225425"/>
          </a:xfrm>
          <a:prstGeom prst="rect">
            <a:avLst/>
          </a:prstGeom>
        </p:spPr>
        <p:txBody>
          <a:bodyPr vert="horz" wrap="square" lIns="0" tIns="0" rIns="0" bIns="0" rtlCol="0">
            <a:noAutofit/>
          </a:bodyPr>
          <a:lstStyle/>
          <a:p>
            <a:pPr marL="12700">
              <a:lnSpc>
                <a:spcPct val="100000"/>
              </a:lnSpc>
            </a:pPr>
            <a:r>
              <a:rPr sz="1400" spc="-30" dirty="0" smtClean="0">
                <a:solidFill>
                  <a:srgbClr val="010101"/>
                </a:solidFill>
                <a:latin typeface="Times New Roman"/>
                <a:cs typeface="Times New Roman"/>
              </a:rPr>
              <a:t>2000</a:t>
            </a:r>
            <a:endParaRPr sz="1400">
              <a:latin typeface="Times New Roman"/>
              <a:cs typeface="Times New Roman"/>
            </a:endParaRPr>
          </a:p>
        </p:txBody>
      </p:sp>
      <p:sp>
        <p:nvSpPr>
          <p:cNvPr id="32" name="object 32"/>
          <p:cNvSpPr txBox="1"/>
          <p:nvPr/>
        </p:nvSpPr>
        <p:spPr>
          <a:xfrm>
            <a:off x="8163004" y="5055106"/>
            <a:ext cx="356870" cy="233045"/>
          </a:xfrm>
          <a:prstGeom prst="rect">
            <a:avLst/>
          </a:prstGeom>
        </p:spPr>
        <p:txBody>
          <a:bodyPr vert="horz" wrap="square" lIns="0" tIns="0" rIns="0" bIns="0" rtlCol="0">
            <a:noAutofit/>
          </a:bodyPr>
          <a:lstStyle/>
          <a:p>
            <a:pPr marL="12700">
              <a:lnSpc>
                <a:spcPct val="100000"/>
              </a:lnSpc>
            </a:pPr>
            <a:r>
              <a:rPr sz="1450" spc="-75" dirty="0" smtClean="0">
                <a:solidFill>
                  <a:srgbClr val="010101"/>
                </a:solidFill>
                <a:latin typeface="Times New Roman"/>
                <a:cs typeface="Times New Roman"/>
              </a:rPr>
              <a:t>2005</a:t>
            </a:r>
            <a:endParaRPr sz="1450">
              <a:latin typeface="Times New Roman"/>
              <a:cs typeface="Times New Roman"/>
            </a:endParaRPr>
          </a:p>
        </p:txBody>
      </p:sp>
      <p:sp>
        <p:nvSpPr>
          <p:cNvPr id="33" name="object 33"/>
          <p:cNvSpPr txBox="1"/>
          <p:nvPr/>
        </p:nvSpPr>
        <p:spPr>
          <a:xfrm>
            <a:off x="2417174" y="5295629"/>
            <a:ext cx="5263515" cy="1038225"/>
          </a:xfrm>
          <a:prstGeom prst="rect">
            <a:avLst/>
          </a:prstGeom>
        </p:spPr>
        <p:txBody>
          <a:bodyPr vert="horz" wrap="square" lIns="0" tIns="0" rIns="0" bIns="0" rtlCol="0">
            <a:noAutofit/>
          </a:bodyPr>
          <a:lstStyle/>
          <a:p>
            <a:pPr marR="573405" algn="ctr">
              <a:lnSpc>
                <a:spcPts val="1260"/>
              </a:lnSpc>
            </a:pPr>
            <a:r>
              <a:rPr sz="1100" spc="-300" dirty="0" smtClean="0">
                <a:solidFill>
                  <a:srgbClr val="343434"/>
                </a:solidFill>
                <a:latin typeface="Times New Roman"/>
                <a:cs typeface="Times New Roman"/>
              </a:rPr>
              <a:t>-</a:t>
            </a:r>
            <a:r>
              <a:rPr sz="1100" spc="-75" dirty="0" smtClean="0">
                <a:solidFill>
                  <a:srgbClr val="010101"/>
                </a:solidFill>
                <a:latin typeface="Times New Roman"/>
                <a:cs typeface="Times New Roman"/>
              </a:rPr>
              <a:t>YEARS</a:t>
            </a:r>
            <a:endParaRPr sz="1100">
              <a:latin typeface="Times New Roman"/>
              <a:cs typeface="Times New Roman"/>
            </a:endParaRPr>
          </a:p>
          <a:p>
            <a:pPr marR="464820" algn="ctr">
              <a:lnSpc>
                <a:spcPts val="1295"/>
              </a:lnSpc>
            </a:pPr>
            <a:r>
              <a:rPr sz="1350" spc="35" dirty="0" smtClean="0">
                <a:solidFill>
                  <a:srgbClr val="010101"/>
                </a:solidFill>
                <a:latin typeface="Times New Roman"/>
                <a:cs typeface="Times New Roman"/>
              </a:rPr>
              <a:t>Flg</a:t>
            </a:r>
            <a:r>
              <a:rPr sz="1350" spc="30" dirty="0" smtClean="0">
                <a:solidFill>
                  <a:srgbClr val="010101"/>
                </a:solidFill>
                <a:latin typeface="Times New Roman"/>
                <a:cs typeface="Times New Roman"/>
              </a:rPr>
              <a:t>(J)</a:t>
            </a:r>
            <a:r>
              <a:rPr sz="1350" spc="-50" dirty="0" smtClean="0">
                <a:solidFill>
                  <a:srgbClr val="010101"/>
                </a:solidFill>
                <a:latin typeface="Times New Roman"/>
                <a:cs typeface="Times New Roman"/>
              </a:rPr>
              <a:t> </a:t>
            </a:r>
            <a:r>
              <a:rPr sz="1350" spc="70" dirty="0" smtClean="0">
                <a:solidFill>
                  <a:srgbClr val="010101"/>
                </a:solidFill>
                <a:latin typeface="Times New Roman"/>
                <a:cs typeface="Times New Roman"/>
              </a:rPr>
              <a:t>Map</a:t>
            </a:r>
            <a:r>
              <a:rPr sz="1350" spc="-75" dirty="0" smtClean="0">
                <a:solidFill>
                  <a:srgbClr val="010101"/>
                </a:solidFill>
                <a:latin typeface="Times New Roman"/>
                <a:cs typeface="Times New Roman"/>
              </a:rPr>
              <a:t> </a:t>
            </a:r>
            <a:r>
              <a:rPr sz="1350" spc="10" dirty="0" smtClean="0">
                <a:solidFill>
                  <a:srgbClr val="010101"/>
                </a:solidFill>
                <a:latin typeface="Times New Roman"/>
                <a:cs typeface="Times New Roman"/>
              </a:rPr>
              <a:t>showing</a:t>
            </a:r>
            <a:r>
              <a:rPr sz="1350" spc="-15" dirty="0" smtClean="0">
                <a:solidFill>
                  <a:srgbClr val="010101"/>
                </a:solidFill>
                <a:latin typeface="Times New Roman"/>
                <a:cs typeface="Times New Roman"/>
              </a:rPr>
              <a:t> </a:t>
            </a:r>
            <a:r>
              <a:rPr sz="1350" spc="55" dirty="0" smtClean="0">
                <a:solidFill>
                  <a:srgbClr val="010101"/>
                </a:solidFill>
                <a:latin typeface="Times New Roman"/>
                <a:cs typeface="Times New Roman"/>
              </a:rPr>
              <a:t>the</a:t>
            </a:r>
            <a:r>
              <a:rPr sz="1350" spc="60" dirty="0" smtClean="0">
                <a:solidFill>
                  <a:srgbClr val="010101"/>
                </a:solidFill>
                <a:latin typeface="Times New Roman"/>
                <a:cs typeface="Times New Roman"/>
              </a:rPr>
              <a:t> </a:t>
            </a:r>
            <a:r>
              <a:rPr sz="1350" spc="55" dirty="0" smtClean="0">
                <a:solidFill>
                  <a:srgbClr val="010101"/>
                </a:solidFill>
                <a:latin typeface="Times New Roman"/>
                <a:cs typeface="Times New Roman"/>
              </a:rPr>
              <a:t>duration</a:t>
            </a:r>
            <a:r>
              <a:rPr sz="1350" spc="30" dirty="0" smtClean="0">
                <a:solidFill>
                  <a:srgbClr val="010101"/>
                </a:solidFill>
                <a:latin typeface="Times New Roman"/>
                <a:cs typeface="Times New Roman"/>
              </a:rPr>
              <a:t> </a:t>
            </a:r>
            <a:r>
              <a:rPr sz="1350" spc="25" dirty="0" smtClean="0">
                <a:solidFill>
                  <a:srgbClr val="010101"/>
                </a:solidFill>
                <a:latin typeface="Times New Roman"/>
                <a:cs typeface="Times New Roman"/>
              </a:rPr>
              <a:t>of</a:t>
            </a:r>
            <a:r>
              <a:rPr sz="1350" spc="-10" dirty="0" smtClean="0">
                <a:solidFill>
                  <a:srgbClr val="010101"/>
                </a:solidFill>
                <a:latin typeface="Times New Roman"/>
                <a:cs typeface="Times New Roman"/>
              </a:rPr>
              <a:t> </a:t>
            </a:r>
            <a:r>
              <a:rPr sz="1350" spc="5" dirty="0" smtClean="0">
                <a:solidFill>
                  <a:srgbClr val="010101"/>
                </a:solidFill>
                <a:latin typeface="Times New Roman"/>
                <a:cs typeface="Times New Roman"/>
              </a:rPr>
              <a:t>monsoon</a:t>
            </a:r>
            <a:r>
              <a:rPr sz="1350" spc="80" dirty="0" smtClean="0">
                <a:solidFill>
                  <a:srgbClr val="010101"/>
                </a:solidFill>
                <a:latin typeface="Times New Roman"/>
                <a:cs typeface="Times New Roman"/>
              </a:rPr>
              <a:t> </a:t>
            </a:r>
            <a:r>
              <a:rPr sz="1350" spc="10" dirty="0" smtClean="0">
                <a:solidFill>
                  <a:srgbClr val="010101"/>
                </a:solidFill>
                <a:latin typeface="Times New Roman"/>
                <a:cs typeface="Times New Roman"/>
              </a:rPr>
              <a:t>season</a:t>
            </a:r>
            <a:r>
              <a:rPr sz="1350" spc="90" dirty="0" smtClean="0">
                <a:solidFill>
                  <a:srgbClr val="010101"/>
                </a:solidFill>
                <a:latin typeface="Times New Roman"/>
                <a:cs typeface="Times New Roman"/>
              </a:rPr>
              <a:t> </a:t>
            </a:r>
            <a:r>
              <a:rPr sz="1350" spc="-10" dirty="0" smtClean="0">
                <a:solidFill>
                  <a:srgbClr val="010101"/>
                </a:solidFill>
                <a:latin typeface="Times New Roman"/>
                <a:cs typeface="Times New Roman"/>
              </a:rPr>
              <a:t>of</a:t>
            </a:r>
            <a:r>
              <a:rPr sz="1350" spc="-50" dirty="0" smtClean="0">
                <a:solidFill>
                  <a:srgbClr val="010101"/>
                </a:solidFill>
                <a:latin typeface="Times New Roman"/>
                <a:cs typeface="Times New Roman"/>
              </a:rPr>
              <a:t> </a:t>
            </a:r>
            <a:r>
              <a:rPr sz="1350" spc="60" dirty="0" smtClean="0">
                <a:solidFill>
                  <a:srgbClr val="010101"/>
                </a:solidFill>
                <a:latin typeface="Times New Roman"/>
                <a:cs typeface="Times New Roman"/>
              </a:rPr>
              <a:t>Myanmar</a:t>
            </a:r>
            <a:endParaRPr sz="1350">
              <a:latin typeface="Times New Roman"/>
              <a:cs typeface="Times New Roman"/>
            </a:endParaRPr>
          </a:p>
          <a:p>
            <a:pPr marL="1346200">
              <a:lnSpc>
                <a:spcPts val="1545"/>
              </a:lnSpc>
              <a:tabLst>
                <a:tab pos="1738630" algn="l"/>
              </a:tabLst>
            </a:pPr>
            <a:r>
              <a:rPr sz="1350" spc="0" dirty="0" smtClean="0">
                <a:solidFill>
                  <a:srgbClr val="5B5B5B"/>
                </a:solidFill>
                <a:latin typeface="Times New Roman"/>
                <a:cs typeface="Times New Roman"/>
              </a:rPr>
              <a:t>·	</a:t>
            </a:r>
            <a:r>
              <a:rPr sz="1350" spc="35" dirty="0" smtClean="0">
                <a:solidFill>
                  <a:srgbClr val="010101"/>
                </a:solidFill>
                <a:latin typeface="Times New Roman"/>
                <a:cs typeface="Times New Roman"/>
              </a:rPr>
              <a:t>During1955·2800</a:t>
            </a:r>
            <a:endParaRPr sz="1350">
              <a:latin typeface="Times New Roman"/>
              <a:cs typeface="Times New Roman"/>
            </a:endParaRPr>
          </a:p>
          <a:p>
            <a:pPr>
              <a:lnSpc>
                <a:spcPts val="1000"/>
              </a:lnSpc>
            </a:pPr>
            <a:endParaRPr sz="1000"/>
          </a:p>
          <a:p>
            <a:pPr>
              <a:lnSpc>
                <a:spcPts val="1100"/>
              </a:lnSpc>
              <a:spcBef>
                <a:spcPts val="29"/>
              </a:spcBef>
            </a:pPr>
            <a:endParaRPr sz="1100"/>
          </a:p>
          <a:p>
            <a:pPr marR="12700" algn="r">
              <a:lnSpc>
                <a:spcPct val="100000"/>
              </a:lnSpc>
            </a:pPr>
            <a:r>
              <a:rPr sz="1550" spc="-10" dirty="0" smtClean="0">
                <a:solidFill>
                  <a:srgbClr val="010101"/>
                </a:solidFill>
                <a:latin typeface="Arial"/>
                <a:cs typeface="Arial"/>
              </a:rPr>
              <a:t>Tun</a:t>
            </a:r>
            <a:r>
              <a:rPr sz="1550" spc="100" dirty="0" smtClean="0">
                <a:solidFill>
                  <a:srgbClr val="010101"/>
                </a:solidFill>
                <a:latin typeface="Arial"/>
                <a:cs typeface="Arial"/>
              </a:rPr>
              <a:t> </a:t>
            </a:r>
            <a:r>
              <a:rPr sz="1550" spc="114" dirty="0" smtClean="0">
                <a:solidFill>
                  <a:srgbClr val="010101"/>
                </a:solidFill>
                <a:latin typeface="Arial"/>
                <a:cs typeface="Arial"/>
              </a:rPr>
              <a:t>Lwin-</a:t>
            </a:r>
            <a:r>
              <a:rPr sz="1550" spc="-15" dirty="0" smtClean="0">
                <a:solidFill>
                  <a:srgbClr val="010101"/>
                </a:solidFill>
                <a:latin typeface="Arial"/>
                <a:cs typeface="Arial"/>
              </a:rPr>
              <a:t> </a:t>
            </a:r>
            <a:r>
              <a:rPr sz="1550" spc="25" dirty="0" smtClean="0">
                <a:solidFill>
                  <a:srgbClr val="010101"/>
                </a:solidFill>
                <a:latin typeface="Arial"/>
                <a:cs typeface="Arial"/>
              </a:rPr>
              <a:t>2002</a:t>
            </a:r>
            <a:endParaRPr sz="1550">
              <a:latin typeface="Arial"/>
              <a:cs typeface="Arial"/>
            </a:endParaRPr>
          </a:p>
        </p:txBody>
      </p:sp>
      <p:graphicFrame>
        <p:nvGraphicFramePr>
          <p:cNvPr id="19" name="object 19"/>
          <p:cNvGraphicFramePr>
            <a:graphicFrameLocks noGrp="1"/>
          </p:cNvGraphicFramePr>
          <p:nvPr/>
        </p:nvGraphicFramePr>
        <p:xfrm>
          <a:off x="1413620" y="1785159"/>
          <a:ext cx="6972184" cy="3134888"/>
        </p:xfrm>
        <a:graphic>
          <a:graphicData uri="http://schemas.openxmlformats.org/drawingml/2006/table">
            <a:tbl>
              <a:tblPr firstRow="1" bandRow="1">
                <a:tableStyleId>{2D5ABB26-0587-4C30-8999-92F81FD0307C}</a:tableStyleId>
              </a:tblPr>
              <a:tblGrid>
                <a:gridCol w="806151"/>
                <a:gridCol w="2299703"/>
                <a:gridCol w="3866330"/>
              </a:tblGrid>
              <a:tr h="579099">
                <a:tc rowSpan="2">
                  <a:txBody>
                    <a:bodyPr/>
                    <a:lstStyle/>
                    <a:p>
                      <a:endParaRPr sz="600" dirty="0">
                        <a:latin typeface="Arial"/>
                        <a:cs typeface="Arial"/>
                      </a:endParaRPr>
                    </a:p>
                  </a:txBody>
                  <a:tcPr marL="0" marR="0" marT="0" marB="0">
                    <a:lnL w="27404">
                      <a:solidFill>
                        <a:srgbClr val="0F0F0F"/>
                      </a:solidFill>
                      <a:prstDash val="solid"/>
                    </a:lnL>
                    <a:lnT w="22837">
                      <a:solidFill>
                        <a:srgbClr val="131313"/>
                      </a:solidFill>
                      <a:prstDash val="solid"/>
                    </a:lnT>
                  </a:tcPr>
                </a:tc>
                <a:tc>
                  <a:txBody>
                    <a:bodyPr/>
                    <a:lstStyle/>
                    <a:p>
                      <a:pPr marL="1036319">
                        <a:lnSpc>
                          <a:spcPct val="100000"/>
                        </a:lnSpc>
                      </a:pPr>
                      <a:r>
                        <a:rPr sz="1400" dirty="0" smtClean="0">
                          <a:solidFill>
                            <a:srgbClr val="010101"/>
                          </a:solidFill>
                          <a:latin typeface="Times New Roman"/>
                          <a:cs typeface="Times New Roman"/>
                        </a:rPr>
                        <a:t>1971(179</a:t>
                      </a:r>
                      <a:r>
                        <a:rPr sz="1400" spc="-90" dirty="0" smtClean="0">
                          <a:solidFill>
                            <a:srgbClr val="010101"/>
                          </a:solidFill>
                          <a:latin typeface="Times New Roman"/>
                          <a:cs typeface="Times New Roman"/>
                        </a:rPr>
                        <a:t> </a:t>
                      </a:r>
                      <a:r>
                        <a:rPr sz="1400" spc="0" dirty="0" smtClean="0">
                          <a:solidFill>
                            <a:srgbClr val="010101"/>
                          </a:solidFill>
                          <a:latin typeface="Times New Roman"/>
                          <a:cs typeface="Times New Roman"/>
                        </a:rPr>
                        <a:t>days)</a:t>
                      </a:r>
                      <a:endParaRPr sz="1400">
                        <a:latin typeface="Times New Roman"/>
                        <a:cs typeface="Times New Roman"/>
                      </a:endParaRPr>
                    </a:p>
                  </a:txBody>
                  <a:tcPr marL="0" marR="0" marT="0" marB="0">
                    <a:lnT w="22837">
                      <a:solidFill>
                        <a:srgbClr val="131313"/>
                      </a:solidFill>
                      <a:prstDash val="solid"/>
                    </a:lnT>
                  </a:tcPr>
                </a:tc>
                <a:tc>
                  <a:txBody>
                    <a:bodyPr/>
                    <a:lstStyle/>
                    <a:p>
                      <a:pPr marL="1203325">
                        <a:lnSpc>
                          <a:spcPct val="100000"/>
                        </a:lnSpc>
                      </a:pPr>
                      <a:r>
                        <a:rPr sz="1300" dirty="0" smtClean="0">
                          <a:solidFill>
                            <a:srgbClr val="010101"/>
                          </a:solidFill>
                          <a:latin typeface="Times New Roman"/>
                          <a:cs typeface="Times New Roman"/>
                        </a:rPr>
                        <a:t>'</a:t>
                      </a:r>
                      <a:endParaRPr sz="1300">
                        <a:latin typeface="Times New Roman"/>
                        <a:cs typeface="Times New Roman"/>
                      </a:endParaRPr>
                    </a:p>
                  </a:txBody>
                  <a:tcPr marL="0" marR="0" marT="0" marB="0">
                    <a:lnR w="22837">
                      <a:solidFill>
                        <a:srgbClr val="181818"/>
                      </a:solidFill>
                      <a:prstDash val="solid"/>
                    </a:lnR>
                    <a:lnT w="22837">
                      <a:solidFill>
                        <a:srgbClr val="131313"/>
                      </a:solidFill>
                      <a:prstDash val="solid"/>
                    </a:lnT>
                  </a:tcPr>
                </a:tc>
              </a:tr>
              <a:tr h="718174">
                <a:tc vMerge="1">
                  <a:txBody>
                    <a:bodyPr/>
                    <a:lstStyle/>
                    <a:p>
                      <a:endParaRPr/>
                    </a:p>
                  </a:txBody>
                  <a:tcPr marL="0" marR="0" marT="0" marB="0">
                    <a:lnL w="27404">
                      <a:solidFill>
                        <a:srgbClr val="0F0F0F"/>
                      </a:solidFill>
                      <a:prstDash val="solid"/>
                    </a:lnL>
                    <a:lnT w="22837">
                      <a:solidFill>
                        <a:srgbClr val="131313"/>
                      </a:solidFill>
                      <a:prstDash val="solid"/>
                    </a:lnT>
                  </a:tcPr>
                </a:tc>
                <a:tc rowSpan="2" gridSpan="2">
                  <a:txBody>
                    <a:bodyPr/>
                    <a:lstStyle/>
                    <a:p>
                      <a:pPr marR="78105" algn="r">
                        <a:lnSpc>
                          <a:spcPct val="100000"/>
                        </a:lnSpc>
                      </a:pPr>
                      <a:r>
                        <a:rPr sz="1250" dirty="0" smtClean="0">
                          <a:solidFill>
                            <a:srgbClr val="010101"/>
                          </a:solidFill>
                          <a:latin typeface="Times New Roman"/>
                          <a:cs typeface="Times New Roman"/>
                        </a:rPr>
                        <a:t>NORJ\IIAL</a:t>
                      </a:r>
                      <a:r>
                        <a:rPr sz="1250" spc="60" dirty="0" smtClean="0">
                          <a:solidFill>
                            <a:srgbClr val="010101"/>
                          </a:solidFill>
                          <a:latin typeface="Times New Roman"/>
                          <a:cs typeface="Times New Roman"/>
                        </a:rPr>
                        <a:t> </a:t>
                      </a:r>
                      <a:r>
                        <a:rPr sz="1150" spc="0" dirty="0" smtClean="0">
                          <a:solidFill>
                            <a:srgbClr val="010101"/>
                          </a:solidFill>
                          <a:latin typeface="Arial"/>
                          <a:cs typeface="Arial"/>
                        </a:rPr>
                        <a:t>=</a:t>
                      </a:r>
                      <a:r>
                        <a:rPr sz="1150" spc="55" dirty="0" smtClean="0">
                          <a:solidFill>
                            <a:srgbClr val="010101"/>
                          </a:solidFill>
                          <a:latin typeface="Arial"/>
                          <a:cs typeface="Arial"/>
                        </a:rPr>
                        <a:t> </a:t>
                      </a:r>
                      <a:r>
                        <a:rPr sz="1250" spc="0" dirty="0" smtClean="0">
                          <a:solidFill>
                            <a:srgbClr val="010101"/>
                          </a:solidFill>
                          <a:latin typeface="Times New Roman"/>
                          <a:cs typeface="Times New Roman"/>
                        </a:rPr>
                        <a:t>144 </a:t>
                      </a:r>
                      <a:r>
                        <a:rPr sz="1250" spc="-10" dirty="0" smtClean="0">
                          <a:solidFill>
                            <a:srgbClr val="010101"/>
                          </a:solidFill>
                          <a:latin typeface="Times New Roman"/>
                          <a:cs typeface="Times New Roman"/>
                        </a:rPr>
                        <a:t> </a:t>
                      </a:r>
                      <a:r>
                        <a:rPr sz="1250" spc="0" dirty="0" smtClean="0">
                          <a:solidFill>
                            <a:srgbClr val="010101"/>
                          </a:solidFill>
                          <a:latin typeface="Times New Roman"/>
                          <a:cs typeface="Times New Roman"/>
                        </a:rPr>
                        <a:t>DAYS</a:t>
                      </a:r>
                      <a:endParaRPr sz="1250" dirty="0">
                        <a:latin typeface="Times New Roman"/>
                        <a:cs typeface="Times New Roman"/>
                      </a:endParaRPr>
                    </a:p>
                    <a:p>
                      <a:pPr>
                        <a:lnSpc>
                          <a:spcPts val="900"/>
                        </a:lnSpc>
                        <a:spcBef>
                          <a:spcPts val="44"/>
                        </a:spcBef>
                      </a:pPr>
                      <a:endParaRPr sz="9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marR="302895" algn="r">
                        <a:lnSpc>
                          <a:spcPct val="100000"/>
                        </a:lnSpc>
                      </a:pPr>
                      <a:r>
                        <a:rPr sz="1300" dirty="0" smtClean="0">
                          <a:solidFill>
                            <a:srgbClr val="010101"/>
                          </a:solidFill>
                          <a:latin typeface="Times New Roman"/>
                          <a:cs typeface="Times New Roman"/>
                        </a:rPr>
                        <a:t>1997(103</a:t>
                      </a:r>
                      <a:r>
                        <a:rPr sz="1300" spc="-95" dirty="0" smtClean="0">
                          <a:solidFill>
                            <a:srgbClr val="010101"/>
                          </a:solidFill>
                          <a:latin typeface="Times New Roman"/>
                          <a:cs typeface="Times New Roman"/>
                        </a:rPr>
                        <a:t> </a:t>
                      </a:r>
                      <a:r>
                        <a:rPr sz="1300" spc="0" dirty="0" smtClean="0">
                          <a:solidFill>
                            <a:srgbClr val="010101"/>
                          </a:solidFill>
                          <a:latin typeface="Times New Roman"/>
                          <a:cs typeface="Times New Roman"/>
                        </a:rPr>
                        <a:t>dnys)</a:t>
                      </a:r>
                      <a:endParaRPr sz="1300" dirty="0">
                        <a:latin typeface="Times New Roman"/>
                        <a:cs typeface="Times New Roman"/>
                      </a:endParaRPr>
                    </a:p>
                    <a:p>
                      <a:pPr marL="3695065">
                        <a:lnSpc>
                          <a:spcPct val="100000"/>
                        </a:lnSpc>
                        <a:spcBef>
                          <a:spcPts val="350"/>
                        </a:spcBef>
                      </a:pPr>
                      <a:r>
                        <a:rPr sz="1400" dirty="0" smtClean="0">
                          <a:solidFill>
                            <a:srgbClr val="010101"/>
                          </a:solidFill>
                          <a:latin typeface="Times New Roman"/>
                          <a:cs typeface="Times New Roman"/>
                        </a:rPr>
                        <a:t>RELATIVELY</a:t>
                      </a:r>
                      <a:r>
                        <a:rPr sz="1400" spc="170" dirty="0" smtClean="0">
                          <a:solidFill>
                            <a:srgbClr val="010101"/>
                          </a:solidFill>
                          <a:latin typeface="Times New Roman"/>
                          <a:cs typeface="Times New Roman"/>
                        </a:rPr>
                        <a:t> </a:t>
                      </a:r>
                      <a:r>
                        <a:rPr sz="1400" spc="0" dirty="0" smtClean="0">
                          <a:solidFill>
                            <a:srgbClr val="010101"/>
                          </a:solidFill>
                          <a:latin typeface="Times New Roman"/>
                          <a:cs typeface="Times New Roman"/>
                        </a:rPr>
                        <a:t>SHOUTJ4:R</a:t>
                      </a:r>
                      <a:endParaRPr sz="1400" dirty="0">
                        <a:latin typeface="Times New Roman"/>
                        <a:cs typeface="Times New Roman"/>
                      </a:endParaRPr>
                    </a:p>
                  </a:txBody>
                  <a:tcPr marL="0" marR="0" marT="0" marB="0">
                    <a:lnR w="22837">
                      <a:solidFill>
                        <a:srgbClr val="181818"/>
                      </a:solidFill>
                      <a:prstDash val="solid"/>
                    </a:lnR>
                    <a:lnB w="27404">
                      <a:solidFill>
                        <a:srgbClr val="0F0F0F"/>
                      </a:solidFill>
                      <a:prstDash val="solid"/>
                    </a:lnB>
                  </a:tcPr>
                </a:tc>
                <a:tc rowSpan="2" hMerge="1">
                  <a:txBody>
                    <a:bodyPr/>
                    <a:lstStyle/>
                    <a:p>
                      <a:endParaRPr/>
                    </a:p>
                  </a:txBody>
                  <a:tcPr marL="0" marR="0" marT="0" marB="0"/>
                </a:tc>
              </a:tr>
              <a:tr h="1837615">
                <a:tc>
                  <a:txBody>
                    <a:bodyPr/>
                    <a:lstStyle/>
                    <a:p>
                      <a:endParaRPr sz="1400">
                        <a:latin typeface="Times New Roman"/>
                        <a:cs typeface="Times New Roman"/>
                      </a:endParaRPr>
                    </a:p>
                  </a:txBody>
                  <a:tcPr marL="0" marR="0" marT="0" marB="0">
                    <a:lnL w="27404">
                      <a:solidFill>
                        <a:srgbClr val="0F0F0F"/>
                      </a:solidFill>
                      <a:prstDash val="solid"/>
                    </a:lnL>
                    <a:lnB w="27404">
                      <a:solidFill>
                        <a:srgbClr val="0F0F0F"/>
                      </a:solidFill>
                      <a:prstDash val="solid"/>
                    </a:lnB>
                  </a:tcPr>
                </a:tc>
                <a:tc gridSpan="2" vMerge="1">
                  <a:txBody>
                    <a:bodyPr/>
                    <a:lstStyle/>
                    <a:p>
                      <a:endParaRPr/>
                    </a:p>
                  </a:txBody>
                  <a:tcPr marL="0" marR="0" marT="0" marB="0">
                    <a:lnR w="22837">
                      <a:solidFill>
                        <a:srgbClr val="181818"/>
                      </a:solidFill>
                      <a:prstDash val="solid"/>
                    </a:lnR>
                    <a:lnB w="27404">
                      <a:solidFill>
                        <a:srgbClr val="0F0F0F"/>
                      </a:solidFill>
                      <a:prstDash val="solid"/>
                    </a:lnB>
                  </a:tcPr>
                </a:tc>
                <a:tc hMerge="1" vMerge="1">
                  <a:txBody>
                    <a:bodyPr/>
                    <a:lstStyle/>
                    <a:p>
                      <a:endParaRPr/>
                    </a:p>
                  </a:txBody>
                  <a:tcPr marL="0" marR="0" marT="0" marB="0"/>
                </a:tc>
              </a:tr>
            </a:tbl>
          </a:graphicData>
        </a:graphic>
      </p:graphicFrame>
    </p:spTree>
    <p:extLst>
      <p:ext uri="{BB962C8B-B14F-4D97-AF65-F5344CB8AC3E}">
        <p14:creationId xmlns:p14="http://schemas.microsoft.com/office/powerpoint/2010/main" xmlns="" val="707829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3794" y="287579"/>
            <a:ext cx="4418490" cy="597792"/>
          </a:xfrm>
          <a:prstGeom prst="rect">
            <a:avLst/>
          </a:prstGeom>
          <a:solidFill>
            <a:schemeClr val="accent4">
              <a:lumMod val="40000"/>
              <a:lumOff val="60000"/>
            </a:schemeClr>
          </a:solidFill>
        </p:spPr>
        <p:txBody>
          <a:bodyPr vert="horz" wrap="square" lIns="0" tIns="0" rIns="0" bIns="0" rtlCol="0" anchor="ctr">
            <a:noAutofit/>
          </a:bodyPr>
          <a:lstStyle/>
          <a:p>
            <a:pPr marL="12700" algn="ctr">
              <a:lnSpc>
                <a:spcPct val="100000"/>
              </a:lnSpc>
            </a:pPr>
            <a:r>
              <a:rPr sz="2600" b="1" spc="-20" dirty="0" smtClean="0">
                <a:latin typeface="Myanmar3" pitchFamily="18" charset="0"/>
                <a:cs typeface="Arial" pitchFamily="34" charset="0"/>
              </a:rPr>
              <a:t>Hi</a:t>
            </a:r>
            <a:r>
              <a:rPr sz="2600" b="1" spc="-65" dirty="0" smtClean="0">
                <a:latin typeface="Myanmar3" pitchFamily="18" charset="0"/>
                <a:cs typeface="Arial" pitchFamily="34" charset="0"/>
              </a:rPr>
              <a:t>s</a:t>
            </a:r>
            <a:r>
              <a:rPr sz="2600" b="1" spc="-60" dirty="0" smtClean="0">
                <a:latin typeface="Myanmar3" pitchFamily="18" charset="0"/>
                <a:cs typeface="Arial" pitchFamily="34" charset="0"/>
              </a:rPr>
              <a:t>t</a:t>
            </a:r>
            <a:r>
              <a:rPr sz="2600" b="1" spc="-20" dirty="0" smtClean="0">
                <a:latin typeface="Myanmar3" pitchFamily="18" charset="0"/>
                <a:cs typeface="Arial" pitchFamily="34" charset="0"/>
              </a:rPr>
              <a:t>or</a:t>
            </a:r>
            <a:r>
              <a:rPr sz="2600" b="1" spc="-5" dirty="0" smtClean="0">
                <a:latin typeface="Myanmar3" pitchFamily="18" charset="0"/>
                <a:cs typeface="Arial" pitchFamily="34" charset="0"/>
              </a:rPr>
              <a:t>i</a:t>
            </a:r>
            <a:r>
              <a:rPr sz="2600" b="1" spc="-55" dirty="0" smtClean="0">
                <a:latin typeface="Myanmar3" pitchFamily="18" charset="0"/>
                <a:cs typeface="Arial" pitchFamily="34" charset="0"/>
              </a:rPr>
              <a:t>c</a:t>
            </a:r>
            <a:r>
              <a:rPr sz="2600" b="1" spc="-15" dirty="0" smtClean="0">
                <a:latin typeface="Myanmar3" pitchFamily="18" charset="0"/>
                <a:cs typeface="Arial" pitchFamily="34" charset="0"/>
              </a:rPr>
              <a:t>al </a:t>
            </a:r>
            <a:r>
              <a:rPr sz="2600" b="1" spc="-20" dirty="0" smtClean="0">
                <a:latin typeface="Myanmar3" pitchFamily="18" charset="0"/>
                <a:cs typeface="Arial" pitchFamily="34" charset="0"/>
              </a:rPr>
              <a:t>Rai</a:t>
            </a:r>
            <a:r>
              <a:rPr sz="2600" b="1" spc="-40" dirty="0" smtClean="0">
                <a:latin typeface="Myanmar3" pitchFamily="18" charset="0"/>
                <a:cs typeface="Arial" pitchFamily="34" charset="0"/>
              </a:rPr>
              <a:t>n</a:t>
            </a:r>
            <a:r>
              <a:rPr sz="2600" b="1" spc="-95" dirty="0" smtClean="0">
                <a:latin typeface="Myanmar3" pitchFamily="18" charset="0"/>
                <a:cs typeface="Arial" pitchFamily="34" charset="0"/>
              </a:rPr>
              <a:t>f</a:t>
            </a:r>
            <a:r>
              <a:rPr sz="2600" b="1" spc="-15" dirty="0" smtClean="0">
                <a:latin typeface="Myanmar3" pitchFamily="18" charset="0"/>
                <a:cs typeface="Arial" pitchFamily="34" charset="0"/>
              </a:rPr>
              <a:t>all </a:t>
            </a:r>
            <a:r>
              <a:rPr sz="2600" b="1" spc="-290" dirty="0" smtClean="0">
                <a:latin typeface="Myanmar3" pitchFamily="18" charset="0"/>
                <a:cs typeface="Arial" pitchFamily="34" charset="0"/>
              </a:rPr>
              <a:t>T</a:t>
            </a:r>
            <a:r>
              <a:rPr sz="2600" b="1" spc="-75" dirty="0" smtClean="0">
                <a:latin typeface="Myanmar3" pitchFamily="18" charset="0"/>
                <a:cs typeface="Arial" pitchFamily="34" charset="0"/>
              </a:rPr>
              <a:t>r</a:t>
            </a:r>
            <a:r>
              <a:rPr sz="2600" b="1" spc="-20" dirty="0" smtClean="0">
                <a:latin typeface="Myanmar3" pitchFamily="18" charset="0"/>
                <a:cs typeface="Arial" pitchFamily="34" charset="0"/>
              </a:rPr>
              <a:t>ends</a:t>
            </a:r>
            <a:endParaRPr sz="2600" b="1" dirty="0">
              <a:latin typeface="Myanmar3" pitchFamily="18" charset="0"/>
              <a:cs typeface="Arial" pitchFamily="34" charset="0"/>
            </a:endParaRPr>
          </a:p>
        </p:txBody>
      </p:sp>
      <p:sp>
        <p:nvSpPr>
          <p:cNvPr id="3" name="object 3"/>
          <p:cNvSpPr/>
          <p:nvPr/>
        </p:nvSpPr>
        <p:spPr>
          <a:xfrm>
            <a:off x="819911" y="1772411"/>
            <a:ext cx="510921" cy="1377696"/>
          </a:xfrm>
          <a:custGeom>
            <a:avLst/>
            <a:gdLst/>
            <a:ahLst/>
            <a:cxnLst/>
            <a:rect l="l" t="t" r="r" b="b"/>
            <a:pathLst>
              <a:path w="510921" h="1377696">
                <a:moveTo>
                  <a:pt x="510921" y="489585"/>
                </a:moveTo>
                <a:lnTo>
                  <a:pt x="170306" y="489585"/>
                </a:lnTo>
                <a:lnTo>
                  <a:pt x="170306" y="1377696"/>
                </a:lnTo>
                <a:lnTo>
                  <a:pt x="510921" y="1377696"/>
                </a:lnTo>
                <a:lnTo>
                  <a:pt x="510921" y="489585"/>
                </a:lnTo>
                <a:close/>
              </a:path>
              <a:path w="510921" h="1377696">
                <a:moveTo>
                  <a:pt x="340613" y="0"/>
                </a:moveTo>
                <a:lnTo>
                  <a:pt x="0" y="489585"/>
                </a:lnTo>
                <a:lnTo>
                  <a:pt x="681228" y="489585"/>
                </a:lnTo>
                <a:lnTo>
                  <a:pt x="340613" y="0"/>
                </a:lnTo>
                <a:close/>
              </a:path>
            </a:pathLst>
          </a:custGeom>
          <a:solidFill>
            <a:srgbClr val="5B9BD4"/>
          </a:solidFill>
        </p:spPr>
        <p:txBody>
          <a:bodyPr wrap="square" lIns="0" tIns="0" rIns="0" bIns="0" rtlCol="0">
            <a:noAutofit/>
          </a:bodyPr>
          <a:lstStyle/>
          <a:p>
            <a:endParaRPr/>
          </a:p>
        </p:txBody>
      </p:sp>
      <p:sp>
        <p:nvSpPr>
          <p:cNvPr id="4" name="object 4"/>
          <p:cNvSpPr/>
          <p:nvPr/>
        </p:nvSpPr>
        <p:spPr>
          <a:xfrm>
            <a:off x="819911" y="1772411"/>
            <a:ext cx="681228" cy="1377696"/>
          </a:xfrm>
          <a:custGeom>
            <a:avLst/>
            <a:gdLst/>
            <a:ahLst/>
            <a:cxnLst/>
            <a:rect l="l" t="t" r="r" b="b"/>
            <a:pathLst>
              <a:path w="681228" h="1377696">
                <a:moveTo>
                  <a:pt x="170306" y="1377696"/>
                </a:moveTo>
                <a:lnTo>
                  <a:pt x="170306" y="489585"/>
                </a:lnTo>
                <a:lnTo>
                  <a:pt x="0" y="489585"/>
                </a:lnTo>
                <a:lnTo>
                  <a:pt x="340613" y="0"/>
                </a:lnTo>
                <a:lnTo>
                  <a:pt x="681228" y="489585"/>
                </a:lnTo>
                <a:lnTo>
                  <a:pt x="510921" y="489585"/>
                </a:lnTo>
                <a:lnTo>
                  <a:pt x="510921" y="1377696"/>
                </a:lnTo>
                <a:lnTo>
                  <a:pt x="170306" y="1377696"/>
                </a:lnTo>
                <a:close/>
              </a:path>
            </a:pathLst>
          </a:custGeom>
          <a:ln w="12192">
            <a:solidFill>
              <a:srgbClr val="41709C"/>
            </a:solidFill>
          </a:ln>
        </p:spPr>
        <p:txBody>
          <a:bodyPr wrap="square" lIns="0" tIns="0" rIns="0" bIns="0" rtlCol="0">
            <a:noAutofit/>
          </a:bodyPr>
          <a:lstStyle/>
          <a:p>
            <a:endParaRPr/>
          </a:p>
        </p:txBody>
      </p:sp>
      <p:sp>
        <p:nvSpPr>
          <p:cNvPr id="5" name="object 5"/>
          <p:cNvSpPr txBox="1"/>
          <p:nvPr/>
        </p:nvSpPr>
        <p:spPr>
          <a:xfrm>
            <a:off x="361289" y="3269107"/>
            <a:ext cx="1448435" cy="457200"/>
          </a:xfrm>
          <a:prstGeom prst="rect">
            <a:avLst/>
          </a:prstGeom>
        </p:spPr>
        <p:txBody>
          <a:bodyPr vert="horz" wrap="square" lIns="0" tIns="0" rIns="0" bIns="0" rtlCol="0">
            <a:noAutofit/>
          </a:bodyPr>
          <a:lstStyle/>
          <a:p>
            <a:pPr marL="12700">
              <a:lnSpc>
                <a:spcPct val="100000"/>
              </a:lnSpc>
            </a:pPr>
            <a:r>
              <a:rPr sz="2600" spc="-20" dirty="0" smtClean="0">
                <a:latin typeface="Myanmar3" pitchFamily="18" charset="0"/>
                <a:cs typeface="Calibri"/>
              </a:rPr>
              <a:t>Mo</a:t>
            </a:r>
            <a:r>
              <a:rPr sz="2600" spc="-50" dirty="0" smtClean="0">
                <a:latin typeface="Myanmar3" pitchFamily="18" charset="0"/>
                <a:cs typeface="Calibri"/>
              </a:rPr>
              <a:t>r</a:t>
            </a:r>
            <a:r>
              <a:rPr sz="2600" spc="-15" dirty="0" smtClean="0">
                <a:latin typeface="Myanmar3" pitchFamily="18" charset="0"/>
                <a:cs typeface="Calibri"/>
              </a:rPr>
              <a:t>e</a:t>
            </a:r>
            <a:r>
              <a:rPr sz="2600" spc="10" dirty="0" smtClean="0">
                <a:latin typeface="Myanmar3" pitchFamily="18" charset="0"/>
                <a:cs typeface="Calibri"/>
              </a:rPr>
              <a:t> </a:t>
            </a:r>
            <a:r>
              <a:rPr sz="2600" spc="-75" dirty="0" smtClean="0">
                <a:latin typeface="Myanmar3" pitchFamily="18" charset="0"/>
                <a:cs typeface="Calibri"/>
              </a:rPr>
              <a:t>r</a:t>
            </a:r>
            <a:r>
              <a:rPr sz="2600" spc="-15" dirty="0" smtClean="0">
                <a:latin typeface="Myanmar3" pitchFamily="18" charset="0"/>
                <a:cs typeface="Calibri"/>
              </a:rPr>
              <a:t>ain</a:t>
            </a:r>
            <a:endParaRPr sz="2600" dirty="0">
              <a:latin typeface="Myanmar3" pitchFamily="18" charset="0"/>
              <a:cs typeface="Calibri"/>
            </a:endParaRPr>
          </a:p>
        </p:txBody>
      </p:sp>
      <p:sp>
        <p:nvSpPr>
          <p:cNvPr id="6" name="object 6"/>
          <p:cNvSpPr/>
          <p:nvPr/>
        </p:nvSpPr>
        <p:spPr>
          <a:xfrm>
            <a:off x="2691383" y="1772411"/>
            <a:ext cx="682752" cy="1377696"/>
          </a:xfrm>
          <a:custGeom>
            <a:avLst/>
            <a:gdLst/>
            <a:ahLst/>
            <a:cxnLst/>
            <a:rect l="l" t="t" r="r" b="b"/>
            <a:pathLst>
              <a:path w="682751" h="1377696">
                <a:moveTo>
                  <a:pt x="682752" y="886967"/>
                </a:moveTo>
                <a:lnTo>
                  <a:pt x="0" y="886967"/>
                </a:lnTo>
                <a:lnTo>
                  <a:pt x="341376" y="1377696"/>
                </a:lnTo>
                <a:lnTo>
                  <a:pt x="682752" y="886967"/>
                </a:lnTo>
                <a:close/>
              </a:path>
              <a:path w="682751" h="1377696">
                <a:moveTo>
                  <a:pt x="512064" y="0"/>
                </a:moveTo>
                <a:lnTo>
                  <a:pt x="170688" y="0"/>
                </a:lnTo>
                <a:lnTo>
                  <a:pt x="170688" y="886967"/>
                </a:lnTo>
                <a:lnTo>
                  <a:pt x="512064" y="886967"/>
                </a:lnTo>
                <a:lnTo>
                  <a:pt x="512064" y="0"/>
                </a:lnTo>
                <a:close/>
              </a:path>
            </a:pathLst>
          </a:custGeom>
          <a:solidFill>
            <a:srgbClr val="5B9BD4"/>
          </a:solidFill>
        </p:spPr>
        <p:txBody>
          <a:bodyPr wrap="square" lIns="0" tIns="0" rIns="0" bIns="0" rtlCol="0">
            <a:noAutofit/>
          </a:bodyPr>
          <a:lstStyle/>
          <a:p>
            <a:endParaRPr/>
          </a:p>
        </p:txBody>
      </p:sp>
      <p:sp>
        <p:nvSpPr>
          <p:cNvPr id="7" name="object 7"/>
          <p:cNvSpPr/>
          <p:nvPr/>
        </p:nvSpPr>
        <p:spPr>
          <a:xfrm>
            <a:off x="2691383" y="1772411"/>
            <a:ext cx="682752" cy="1377696"/>
          </a:xfrm>
          <a:custGeom>
            <a:avLst/>
            <a:gdLst/>
            <a:ahLst/>
            <a:cxnLst/>
            <a:rect l="l" t="t" r="r" b="b"/>
            <a:pathLst>
              <a:path w="682751" h="1377696">
                <a:moveTo>
                  <a:pt x="512064" y="0"/>
                </a:moveTo>
                <a:lnTo>
                  <a:pt x="512064" y="886967"/>
                </a:lnTo>
                <a:lnTo>
                  <a:pt x="682752" y="886967"/>
                </a:lnTo>
                <a:lnTo>
                  <a:pt x="341376" y="1377696"/>
                </a:lnTo>
                <a:lnTo>
                  <a:pt x="0" y="886967"/>
                </a:lnTo>
                <a:lnTo>
                  <a:pt x="170688" y="886967"/>
                </a:lnTo>
                <a:lnTo>
                  <a:pt x="170688" y="0"/>
                </a:lnTo>
                <a:lnTo>
                  <a:pt x="512064" y="0"/>
                </a:lnTo>
                <a:close/>
              </a:path>
            </a:pathLst>
          </a:custGeom>
          <a:ln w="12192">
            <a:solidFill>
              <a:srgbClr val="41709C"/>
            </a:solidFill>
          </a:ln>
        </p:spPr>
        <p:txBody>
          <a:bodyPr wrap="square" lIns="0" tIns="0" rIns="0" bIns="0" rtlCol="0">
            <a:noAutofit/>
          </a:bodyPr>
          <a:lstStyle/>
          <a:p>
            <a:endParaRPr/>
          </a:p>
        </p:txBody>
      </p:sp>
      <p:sp>
        <p:nvSpPr>
          <p:cNvPr id="8" name="object 8"/>
          <p:cNvSpPr txBox="1"/>
          <p:nvPr/>
        </p:nvSpPr>
        <p:spPr>
          <a:xfrm>
            <a:off x="2058416" y="3281298"/>
            <a:ext cx="1969135" cy="884555"/>
          </a:xfrm>
          <a:prstGeom prst="rect">
            <a:avLst/>
          </a:prstGeom>
        </p:spPr>
        <p:txBody>
          <a:bodyPr vert="horz" wrap="square" lIns="0" tIns="0" rIns="0" bIns="0" rtlCol="0">
            <a:noAutofit/>
          </a:bodyPr>
          <a:lstStyle/>
          <a:p>
            <a:pPr marL="12700">
              <a:lnSpc>
                <a:spcPct val="100000"/>
              </a:lnSpc>
            </a:pPr>
            <a:r>
              <a:rPr sz="2600" spc="-15" dirty="0" smtClean="0">
                <a:latin typeface="Myanmar3" pitchFamily="18" charset="0"/>
                <a:cs typeface="Calibri"/>
              </a:rPr>
              <a:t>Sho</a:t>
            </a:r>
            <a:r>
              <a:rPr sz="2600" spc="-25" dirty="0" smtClean="0">
                <a:latin typeface="Myanmar3" pitchFamily="18" charset="0"/>
                <a:cs typeface="Calibri"/>
              </a:rPr>
              <a:t>r</a:t>
            </a:r>
            <a:r>
              <a:rPr sz="2600" spc="-35" dirty="0" smtClean="0">
                <a:latin typeface="Myanmar3" pitchFamily="18" charset="0"/>
                <a:cs typeface="Calibri"/>
              </a:rPr>
              <a:t>t</a:t>
            </a:r>
            <a:r>
              <a:rPr sz="2600" spc="-15" dirty="0" smtClean="0">
                <a:latin typeface="Myanmar3" pitchFamily="18" charset="0"/>
                <a:cs typeface="Calibri"/>
              </a:rPr>
              <a:t>er</a:t>
            </a:r>
            <a:r>
              <a:rPr sz="2600" spc="5" dirty="0" smtClean="0">
                <a:latin typeface="Myanmar3" pitchFamily="18" charset="0"/>
                <a:cs typeface="Calibri"/>
              </a:rPr>
              <a:t> </a:t>
            </a:r>
            <a:r>
              <a:rPr sz="2600" spc="-15" dirty="0" smtClean="0">
                <a:latin typeface="Myanmar3" pitchFamily="18" charset="0"/>
                <a:cs typeface="Calibri"/>
              </a:rPr>
              <a:t>Rai</a:t>
            </a:r>
            <a:r>
              <a:rPr sz="2600" spc="-70" dirty="0" smtClean="0">
                <a:latin typeface="Myanmar3" pitchFamily="18" charset="0"/>
                <a:cs typeface="Calibri"/>
              </a:rPr>
              <a:t>n</a:t>
            </a:r>
            <a:r>
              <a:rPr sz="2600" spc="-15" dirty="0" smtClean="0">
                <a:latin typeface="Myanmar3" pitchFamily="18" charset="0"/>
                <a:cs typeface="Calibri"/>
              </a:rPr>
              <a:t>y</a:t>
            </a:r>
            <a:endParaRPr sz="2600" dirty="0">
              <a:latin typeface="Myanmar3" pitchFamily="18" charset="0"/>
              <a:cs typeface="Calibri"/>
            </a:endParaRPr>
          </a:p>
          <a:p>
            <a:pPr marL="335280">
              <a:lnSpc>
                <a:spcPct val="100000"/>
              </a:lnSpc>
            </a:pPr>
            <a:r>
              <a:rPr sz="2600" spc="-15" dirty="0" smtClean="0">
                <a:latin typeface="Myanmar3" pitchFamily="18" charset="0"/>
                <a:cs typeface="Calibri"/>
              </a:rPr>
              <a:t>Season</a:t>
            </a:r>
            <a:endParaRPr sz="2600" dirty="0">
              <a:latin typeface="Myanmar3" pitchFamily="18" charset="0"/>
              <a:cs typeface="Calibri"/>
            </a:endParaRPr>
          </a:p>
        </p:txBody>
      </p:sp>
      <p:sp>
        <p:nvSpPr>
          <p:cNvPr id="9" name="object 9"/>
          <p:cNvSpPr txBox="1"/>
          <p:nvPr/>
        </p:nvSpPr>
        <p:spPr>
          <a:xfrm>
            <a:off x="3903090" y="1969261"/>
            <a:ext cx="632460" cy="775335"/>
          </a:xfrm>
          <a:prstGeom prst="rect">
            <a:avLst/>
          </a:prstGeom>
        </p:spPr>
        <p:txBody>
          <a:bodyPr vert="horz" wrap="square" lIns="0" tIns="0" rIns="0" bIns="0" rtlCol="0">
            <a:noAutofit/>
          </a:bodyPr>
          <a:lstStyle/>
          <a:p>
            <a:pPr marL="12700">
              <a:lnSpc>
                <a:spcPct val="100000"/>
              </a:lnSpc>
            </a:pPr>
            <a:r>
              <a:rPr sz="4800" b="1" spc="-5" dirty="0" smtClean="0">
                <a:latin typeface="Calibri"/>
                <a:cs typeface="Calibri"/>
              </a:rPr>
              <a:t>=&gt;</a:t>
            </a:r>
            <a:endParaRPr sz="4800">
              <a:latin typeface="Calibri"/>
              <a:cs typeface="Calibri"/>
            </a:endParaRPr>
          </a:p>
        </p:txBody>
      </p:sp>
      <p:sp>
        <p:nvSpPr>
          <p:cNvPr id="10" name="object 10"/>
          <p:cNvSpPr txBox="1"/>
          <p:nvPr/>
        </p:nvSpPr>
        <p:spPr>
          <a:xfrm>
            <a:off x="1765807" y="4681728"/>
            <a:ext cx="5438140" cy="1133475"/>
          </a:xfrm>
          <a:prstGeom prst="rect">
            <a:avLst/>
          </a:prstGeom>
        </p:spPr>
        <p:txBody>
          <a:bodyPr vert="horz" wrap="square" lIns="0" tIns="0" rIns="0" bIns="0" rtlCol="0">
            <a:noAutofit/>
          </a:bodyPr>
          <a:lstStyle/>
          <a:p>
            <a:pPr marR="3810" algn="ctr">
              <a:lnSpc>
                <a:spcPct val="150000"/>
              </a:lnSpc>
            </a:pPr>
            <a:r>
              <a:rPr sz="3200" spc="-25" dirty="0" smtClean="0">
                <a:latin typeface="Myanmar3" pitchFamily="18" charset="0"/>
                <a:cs typeface="Calibri"/>
              </a:rPr>
              <a:t>Mo</a:t>
            </a:r>
            <a:r>
              <a:rPr sz="3200" spc="-55" dirty="0" smtClean="0">
                <a:latin typeface="Myanmar3" pitchFamily="18" charset="0"/>
                <a:cs typeface="Calibri"/>
              </a:rPr>
              <a:t>r</a:t>
            </a:r>
            <a:r>
              <a:rPr sz="3200" spc="-20" dirty="0" smtClean="0">
                <a:latin typeface="Myanmar3" pitchFamily="18" charset="0"/>
                <a:cs typeface="Calibri"/>
              </a:rPr>
              <a:t>e</a:t>
            </a:r>
            <a:r>
              <a:rPr sz="3200" spc="-25" dirty="0" smtClean="0">
                <a:latin typeface="Myanmar3" pitchFamily="18" charset="0"/>
                <a:cs typeface="Calibri"/>
              </a:rPr>
              <a:t> He</a:t>
            </a:r>
            <a:r>
              <a:rPr sz="3200" spc="-80" dirty="0" smtClean="0">
                <a:latin typeface="Myanmar3" pitchFamily="18" charset="0"/>
                <a:cs typeface="Calibri"/>
              </a:rPr>
              <a:t>a</a:t>
            </a:r>
            <a:r>
              <a:rPr sz="3200" spc="5" dirty="0" smtClean="0">
                <a:latin typeface="Myanmar3" pitchFamily="18" charset="0"/>
                <a:cs typeface="Calibri"/>
              </a:rPr>
              <a:t>v</a:t>
            </a:r>
            <a:r>
              <a:rPr sz="3200" spc="-20" dirty="0" smtClean="0">
                <a:latin typeface="Myanmar3" pitchFamily="18" charset="0"/>
                <a:cs typeface="Calibri"/>
              </a:rPr>
              <a:t>y</a:t>
            </a:r>
            <a:r>
              <a:rPr sz="3200" spc="-25" dirty="0" smtClean="0">
                <a:latin typeface="Myanmar3" pitchFamily="18" charset="0"/>
                <a:cs typeface="Calibri"/>
              </a:rPr>
              <a:t> </a:t>
            </a:r>
            <a:r>
              <a:rPr sz="3200" spc="0" dirty="0" smtClean="0">
                <a:latin typeface="Myanmar3" pitchFamily="18" charset="0"/>
                <a:cs typeface="Calibri"/>
              </a:rPr>
              <a:t>Rain</a:t>
            </a:r>
            <a:endParaRPr sz="3200" dirty="0">
              <a:latin typeface="Myanmar3" pitchFamily="18" charset="0"/>
              <a:cs typeface="Calibri"/>
            </a:endParaRPr>
          </a:p>
          <a:p>
            <a:pPr algn="ctr">
              <a:lnSpc>
                <a:spcPct val="150000"/>
              </a:lnSpc>
            </a:pPr>
            <a:r>
              <a:rPr sz="3200" dirty="0" smtClean="0">
                <a:latin typeface="Myanmar3" pitchFamily="18" charset="0"/>
                <a:cs typeface="Calibri"/>
              </a:rPr>
              <a:t>(Le</a:t>
            </a:r>
            <a:r>
              <a:rPr sz="3200" spc="-15" dirty="0" smtClean="0">
                <a:latin typeface="Myanmar3" pitchFamily="18" charset="0"/>
                <a:cs typeface="Calibri"/>
              </a:rPr>
              <a:t>s</a:t>
            </a:r>
            <a:r>
              <a:rPr sz="3200" spc="0" dirty="0" smtClean="0">
                <a:latin typeface="Myanmar3" pitchFamily="18" charset="0"/>
                <a:cs typeface="Calibri"/>
              </a:rPr>
              <a:t>s </a:t>
            </a:r>
            <a:r>
              <a:rPr sz="3200" spc="10" dirty="0" smtClean="0">
                <a:latin typeface="Myanmar3" pitchFamily="18" charset="0"/>
                <a:cs typeface="Calibri"/>
              </a:rPr>
              <a:t>u</a:t>
            </a:r>
            <a:r>
              <a:rPr sz="3200" spc="0" dirty="0" smtClean="0">
                <a:latin typeface="Myanmar3" pitchFamily="18" charset="0"/>
                <a:cs typeface="Calibri"/>
              </a:rPr>
              <a:t>s</a:t>
            </a:r>
            <a:r>
              <a:rPr sz="3200" spc="-50" dirty="0" smtClean="0">
                <a:latin typeface="Myanmar3" pitchFamily="18" charset="0"/>
                <a:cs typeface="Calibri"/>
              </a:rPr>
              <a:t>e</a:t>
            </a:r>
            <a:r>
              <a:rPr sz="3200" spc="0" dirty="0" smtClean="0">
                <a:latin typeface="Myanmar3" pitchFamily="18" charset="0"/>
                <a:cs typeface="Calibri"/>
              </a:rPr>
              <a:t>f</a:t>
            </a:r>
            <a:r>
              <a:rPr sz="3200" spc="5" dirty="0" smtClean="0">
                <a:latin typeface="Myanmar3" pitchFamily="18" charset="0"/>
                <a:cs typeface="Calibri"/>
              </a:rPr>
              <a:t>u</a:t>
            </a:r>
            <a:r>
              <a:rPr sz="3200" spc="0" dirty="0" smtClean="0">
                <a:latin typeface="Myanmar3" pitchFamily="18" charset="0"/>
                <a:cs typeface="Calibri"/>
              </a:rPr>
              <a:t>l,</a:t>
            </a:r>
            <a:r>
              <a:rPr sz="3200" spc="-10" dirty="0" smtClean="0">
                <a:latin typeface="Myanmar3" pitchFamily="18" charset="0"/>
                <a:cs typeface="Calibri"/>
              </a:rPr>
              <a:t> </a:t>
            </a:r>
            <a:r>
              <a:rPr sz="3200" spc="0" dirty="0" smtClean="0">
                <a:latin typeface="Myanmar3" pitchFamily="18" charset="0"/>
                <a:cs typeface="Calibri"/>
              </a:rPr>
              <a:t>mo</a:t>
            </a:r>
            <a:r>
              <a:rPr sz="3200" spc="-40" dirty="0" smtClean="0">
                <a:latin typeface="Myanmar3" pitchFamily="18" charset="0"/>
                <a:cs typeface="Calibri"/>
              </a:rPr>
              <a:t>r</a:t>
            </a:r>
            <a:r>
              <a:rPr sz="3200" spc="-20" dirty="0" smtClean="0">
                <a:latin typeface="Myanmar3" pitchFamily="18" charset="0"/>
                <a:cs typeface="Calibri"/>
              </a:rPr>
              <a:t>e</a:t>
            </a:r>
            <a:r>
              <a:rPr sz="3200" spc="-30" dirty="0" smtClean="0">
                <a:latin typeface="Myanmar3" pitchFamily="18" charset="0"/>
                <a:cs typeface="Calibri"/>
              </a:rPr>
              <a:t> </a:t>
            </a:r>
            <a:r>
              <a:rPr sz="3200" spc="0" dirty="0" smtClean="0">
                <a:latin typeface="Myanmar3" pitchFamily="18" charset="0"/>
                <a:cs typeface="Calibri"/>
              </a:rPr>
              <a:t>da</a:t>
            </a:r>
            <a:r>
              <a:rPr sz="3200" spc="10" dirty="0" smtClean="0">
                <a:latin typeface="Myanmar3" pitchFamily="18" charset="0"/>
                <a:cs typeface="Calibri"/>
              </a:rPr>
              <a:t>m</a:t>
            </a:r>
            <a:r>
              <a:rPr sz="3200" spc="0" dirty="0" smtClean="0">
                <a:latin typeface="Myanmar3" pitchFamily="18" charset="0"/>
                <a:cs typeface="Calibri"/>
              </a:rPr>
              <a:t>aging)</a:t>
            </a:r>
            <a:endParaRPr sz="3200" dirty="0">
              <a:latin typeface="Myanmar3" pitchFamily="18" charset="0"/>
              <a:cs typeface="Calibri"/>
            </a:endParaRPr>
          </a:p>
        </p:txBody>
      </p:sp>
      <p:sp>
        <p:nvSpPr>
          <p:cNvPr id="11" name="object 11"/>
          <p:cNvSpPr/>
          <p:nvPr/>
        </p:nvSpPr>
        <p:spPr>
          <a:xfrm>
            <a:off x="4690871" y="1336547"/>
            <a:ext cx="4174489" cy="2750820"/>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xmlns="" val="1318137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197" y="1274094"/>
            <a:ext cx="8108945" cy="4894478"/>
          </a:xfrm>
        </p:spPr>
        <p:txBody>
          <a:bodyPr>
            <a:normAutofit/>
          </a:bodyPr>
          <a:lstStyle/>
          <a:p>
            <a:pPr marL="508000" indent="-508000">
              <a:lnSpc>
                <a:spcPct val="150000"/>
              </a:lnSpc>
            </a:pPr>
            <a:r>
              <a:rPr lang="en-US" sz="2400" dirty="0" smtClean="0">
                <a:latin typeface="Myanmar3" pitchFamily="18" charset="0"/>
              </a:rPr>
              <a:t>Rural development is key to overall poverty reduction</a:t>
            </a:r>
          </a:p>
          <a:p>
            <a:pPr marL="508000" indent="-508000">
              <a:lnSpc>
                <a:spcPct val="150000"/>
              </a:lnSpc>
            </a:pPr>
            <a:r>
              <a:rPr lang="en-US" sz="2400" dirty="0" smtClean="0">
                <a:latin typeface="Myanmar3" pitchFamily="18" charset="0"/>
              </a:rPr>
              <a:t>Resilience is key to reducing poverty by:</a:t>
            </a:r>
          </a:p>
          <a:p>
            <a:pPr marL="1146175" indent="-681038">
              <a:lnSpc>
                <a:spcPct val="150000"/>
              </a:lnSpc>
              <a:buNone/>
            </a:pPr>
            <a:r>
              <a:rPr lang="en-US" sz="2400" dirty="0">
                <a:latin typeface="Myanmar3" pitchFamily="18" charset="0"/>
              </a:rPr>
              <a:t> </a:t>
            </a:r>
            <a:r>
              <a:rPr lang="en-US" sz="2400" dirty="0" smtClean="0">
                <a:latin typeface="Myanmar3" pitchFamily="18" charset="0"/>
              </a:rPr>
              <a:t>(1)  Protecting livelihoods</a:t>
            </a:r>
          </a:p>
          <a:p>
            <a:pPr marL="1146175" indent="-681038">
              <a:lnSpc>
                <a:spcPct val="150000"/>
              </a:lnSpc>
              <a:buNone/>
            </a:pPr>
            <a:r>
              <a:rPr lang="en-US" sz="2400" dirty="0">
                <a:latin typeface="Myanmar3" pitchFamily="18" charset="0"/>
              </a:rPr>
              <a:t> </a:t>
            </a:r>
            <a:r>
              <a:rPr lang="en-US" sz="2400" dirty="0" smtClean="0">
                <a:latin typeface="Myanmar3" pitchFamily="18" charset="0"/>
              </a:rPr>
              <a:t>(2) 	Promoting sustainability and diversity</a:t>
            </a:r>
          </a:p>
          <a:p>
            <a:pPr marL="1146175" indent="-681038">
              <a:lnSpc>
                <a:spcPct val="150000"/>
              </a:lnSpc>
              <a:buNone/>
            </a:pPr>
            <a:r>
              <a:rPr lang="en-US" sz="2400" dirty="0" smtClean="0">
                <a:latin typeface="Myanmar3" pitchFamily="18" charset="0"/>
              </a:rPr>
              <a:t> (3)	Providing a platform for long-term development</a:t>
            </a:r>
          </a:p>
          <a:p>
            <a:pPr marL="508000" lvl="1" indent="-508000">
              <a:lnSpc>
                <a:spcPct val="150000"/>
              </a:lnSpc>
            </a:pPr>
            <a:r>
              <a:rPr lang="en-US" dirty="0" smtClean="0">
                <a:latin typeface="Myanmar3" pitchFamily="18" charset="0"/>
              </a:rPr>
              <a:t>Adaptive capacity cannot simply be imposed from above – must be nurtured in the social structures. </a:t>
            </a:r>
            <a:endParaRPr lang="en-US" dirty="0">
              <a:latin typeface="Myanmar3" pitchFamily="18" charset="0"/>
            </a:endParaRPr>
          </a:p>
        </p:txBody>
      </p:sp>
      <p:sp>
        <p:nvSpPr>
          <p:cNvPr id="4" name="Title 1"/>
          <p:cNvSpPr txBox="1">
            <a:spLocks/>
          </p:cNvSpPr>
          <p:nvPr/>
        </p:nvSpPr>
        <p:spPr>
          <a:xfrm>
            <a:off x="1857823" y="295366"/>
            <a:ext cx="5457371" cy="633545"/>
          </a:xfrm>
          <a:prstGeom prst="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600" b="1" dirty="0" smtClean="0">
                <a:solidFill>
                  <a:sysClr val="windowText" lastClr="000000"/>
                </a:solidFill>
                <a:latin typeface="Myanmar3" pitchFamily="18" charset="0"/>
                <a:cs typeface="Arial" panose="020B0604020202020204" pitchFamily="34" charset="0"/>
              </a:rPr>
              <a:t>Resilience for Rural Development</a:t>
            </a:r>
            <a:endParaRPr lang="en-US" sz="2600" b="1" dirty="0">
              <a:solidFill>
                <a:sysClr val="windowText" lastClr="000000"/>
              </a:solidFill>
              <a:latin typeface="Myanmar3" pitchFamily="18" charset="0"/>
              <a:cs typeface="Arial" panose="020B0604020202020204" pitchFamily="34" charset="0"/>
            </a:endParaRPr>
          </a:p>
        </p:txBody>
      </p:sp>
    </p:spTree>
    <p:extLst>
      <p:ext uri="{BB962C8B-B14F-4D97-AF65-F5344CB8AC3E}">
        <p14:creationId xmlns:p14="http://schemas.microsoft.com/office/powerpoint/2010/main" xmlns="" val="45650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6362" y="2676003"/>
            <a:ext cx="5279522"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yanmar3" pitchFamily="18" charset="0"/>
              </a:rPr>
              <a:t>What Should We Do</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yanmar3" pitchFamily="18" charset="0"/>
            </a:endParaRPr>
          </a:p>
        </p:txBody>
      </p:sp>
    </p:spTree>
    <p:extLst>
      <p:ext uri="{BB962C8B-B14F-4D97-AF65-F5344CB8AC3E}">
        <p14:creationId xmlns:p14="http://schemas.microsoft.com/office/powerpoint/2010/main" xmlns="" val="3641923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399" y="1404704"/>
            <a:ext cx="8418287" cy="4938039"/>
          </a:xfrm>
        </p:spPr>
        <p:txBody>
          <a:bodyPr>
            <a:normAutofit fontScale="92500"/>
          </a:bodyPr>
          <a:lstStyle/>
          <a:p>
            <a:pPr marL="682625" indent="-682625" algn="just">
              <a:lnSpc>
                <a:spcPct val="150000"/>
              </a:lnSpc>
              <a:buFont typeface="Wingdings" pitchFamily="2" charset="2"/>
              <a:buChar char="q"/>
              <a:tabLst>
                <a:tab pos="623888" algn="l"/>
              </a:tabLst>
            </a:pPr>
            <a:r>
              <a:rPr lang="en-US" sz="2400" dirty="0" smtClean="0">
                <a:latin typeface="Myanmar3" pitchFamily="18" charset="0"/>
              </a:rPr>
              <a:t>DRR &amp; climate change is cross-cutting issues</a:t>
            </a:r>
          </a:p>
          <a:p>
            <a:pPr marL="682625" indent="-682625" algn="just">
              <a:lnSpc>
                <a:spcPct val="150000"/>
              </a:lnSpc>
              <a:buFont typeface="Wingdings" pitchFamily="2" charset="2"/>
              <a:buChar char="q"/>
              <a:tabLst>
                <a:tab pos="623888" algn="l"/>
              </a:tabLst>
            </a:pPr>
            <a:r>
              <a:rPr lang="en-US" sz="2400" dirty="0" smtClean="0">
                <a:latin typeface="Myanmar3" pitchFamily="18" charset="0"/>
              </a:rPr>
              <a:t>Community Driven Development Project - ~ 70 townships</a:t>
            </a:r>
          </a:p>
          <a:p>
            <a:pPr marL="682625" indent="-682625" algn="just">
              <a:lnSpc>
                <a:spcPct val="150000"/>
              </a:lnSpc>
              <a:buFont typeface="Wingdings" pitchFamily="2" charset="2"/>
              <a:buChar char="q"/>
              <a:tabLst>
                <a:tab pos="623888" algn="l"/>
              </a:tabLst>
            </a:pPr>
            <a:r>
              <a:rPr lang="en-US" sz="2400" dirty="0" smtClean="0">
                <a:latin typeface="Myanmar3" pitchFamily="18" charset="0"/>
              </a:rPr>
              <a:t>Village Revolving Fund Project – 7,783 villages</a:t>
            </a:r>
          </a:p>
          <a:p>
            <a:pPr marL="682625" indent="-682625" algn="just">
              <a:lnSpc>
                <a:spcPct val="150000"/>
              </a:lnSpc>
              <a:buFont typeface="Wingdings" pitchFamily="2" charset="2"/>
              <a:buChar char="q"/>
              <a:tabLst>
                <a:tab pos="623888" algn="l"/>
              </a:tabLst>
            </a:pPr>
            <a:r>
              <a:rPr lang="en-US" sz="2400" dirty="0" smtClean="0">
                <a:latin typeface="Myanmar3" pitchFamily="18" charset="0"/>
              </a:rPr>
              <a:t>Village Development Fund Project - ~ 6,000 villages </a:t>
            </a:r>
          </a:p>
          <a:p>
            <a:pPr marL="682625" indent="-682625" algn="just">
              <a:lnSpc>
                <a:spcPct val="150000"/>
              </a:lnSpc>
              <a:buFont typeface="Wingdings" pitchFamily="2" charset="2"/>
              <a:buChar char="q"/>
              <a:tabLst>
                <a:tab pos="623888" algn="l"/>
              </a:tabLst>
            </a:pPr>
            <a:r>
              <a:rPr lang="en-US" sz="2400" dirty="0" smtClean="0">
                <a:latin typeface="Myanmar3" pitchFamily="18" charset="0"/>
              </a:rPr>
              <a:t>Information Resource Center Project </a:t>
            </a:r>
            <a:r>
              <a:rPr lang="en-US" sz="2400" dirty="0" smtClean="0">
                <a:latin typeface="Myanmar3" pitchFamily="18" charset="0"/>
              </a:rPr>
              <a:t>–8 </a:t>
            </a:r>
            <a:r>
              <a:rPr lang="en-US" sz="2400" dirty="0" smtClean="0">
                <a:latin typeface="Myanmar3" pitchFamily="18" charset="0"/>
              </a:rPr>
              <a:t>centers (upper </a:t>
            </a:r>
            <a:r>
              <a:rPr lang="en-US" sz="2400" dirty="0" smtClean="0">
                <a:latin typeface="Myanmar3" pitchFamily="18" charset="0"/>
              </a:rPr>
              <a:t>Myanmar)</a:t>
            </a:r>
            <a:endParaRPr lang="en-US" sz="2400" dirty="0" smtClean="0">
              <a:latin typeface="Myanmar3" pitchFamily="18" charset="0"/>
            </a:endParaRPr>
          </a:p>
          <a:p>
            <a:pPr marL="682625" indent="-682625" algn="just">
              <a:lnSpc>
                <a:spcPct val="150000"/>
              </a:lnSpc>
              <a:buFont typeface="Wingdings" pitchFamily="2" charset="2"/>
              <a:buChar char="q"/>
              <a:tabLst>
                <a:tab pos="623888" algn="l"/>
              </a:tabLst>
            </a:pPr>
            <a:r>
              <a:rPr lang="en-US" sz="2400" dirty="0" smtClean="0">
                <a:latin typeface="Myanmar3" pitchFamily="18" charset="0"/>
              </a:rPr>
              <a:t>Gov.- funded project- Building disaster resilient infrastructure at disaster prone areas.</a:t>
            </a:r>
          </a:p>
          <a:p>
            <a:pPr marL="682625" indent="-682625" algn="just">
              <a:buFont typeface="Wingdings" pitchFamily="2" charset="2"/>
              <a:buChar char="q"/>
              <a:tabLst>
                <a:tab pos="623888" algn="l"/>
              </a:tabLst>
            </a:pPr>
            <a:endParaRPr lang="en-US" dirty="0"/>
          </a:p>
        </p:txBody>
      </p:sp>
      <p:sp>
        <p:nvSpPr>
          <p:cNvPr id="5" name="Rectangle 3"/>
          <p:cNvSpPr>
            <a:spLocks noChangeArrowheads="1"/>
          </p:cNvSpPr>
          <p:nvPr/>
        </p:nvSpPr>
        <p:spPr bwMode="auto">
          <a:xfrm>
            <a:off x="2057005" y="313064"/>
            <a:ext cx="5258191" cy="692497"/>
          </a:xfrm>
          <a:prstGeom prst="rect">
            <a:avLst/>
          </a:prstGeom>
          <a:solidFill>
            <a:schemeClr val="accent6">
              <a:lumMod val="40000"/>
              <a:lumOff val="60000"/>
            </a:schemeClr>
          </a:solidFill>
          <a:ln>
            <a:noFill/>
          </a:ln>
          <a:extLst/>
        </p:spPr>
        <p:txBody>
          <a:bodyPr wrap="square" anchor="ctr">
            <a:spAutoFit/>
          </a:bodyPr>
          <a:lstStyle/>
          <a:p>
            <a:pPr algn="ctr">
              <a:lnSpc>
                <a:spcPct val="150000"/>
              </a:lnSpc>
              <a:defRPr/>
            </a:pPr>
            <a:r>
              <a:rPr lang="en-US" sz="2600" b="1" dirty="0" smtClean="0">
                <a:solidFill>
                  <a:srgbClr val="002060"/>
                </a:solidFill>
                <a:latin typeface="Myanmar3" pitchFamily="18" charset="0"/>
                <a:ea typeface="Myanmar3" pitchFamily="18" charset="0"/>
                <a:cs typeface="Arial" panose="020B0604020202020204" pitchFamily="34" charset="0"/>
              </a:rPr>
              <a:t>DRD</a:t>
            </a:r>
            <a:r>
              <a:rPr lang="en-US" sz="2600" b="1" dirty="0" smtClean="0">
                <a:solidFill>
                  <a:srgbClr val="002060"/>
                </a:solidFill>
                <a:latin typeface="Tahoma" pitchFamily="34" charset="0"/>
                <a:ea typeface="Tahoma" pitchFamily="34" charset="0"/>
                <a:cs typeface="Tahoma" pitchFamily="34" charset="0"/>
              </a:rPr>
              <a:t>’</a:t>
            </a:r>
            <a:r>
              <a:rPr lang="en-US" sz="2600" b="1" dirty="0" smtClean="0">
                <a:solidFill>
                  <a:srgbClr val="002060"/>
                </a:solidFill>
                <a:latin typeface="Myanmar3" pitchFamily="18" charset="0"/>
                <a:ea typeface="Myanmar3" pitchFamily="18" charset="0"/>
                <a:cs typeface="Arial" panose="020B0604020202020204" pitchFamily="34" charset="0"/>
              </a:rPr>
              <a:t>s Initiatives on Resilience</a:t>
            </a:r>
            <a:endParaRPr lang="en-US" sz="2600" dirty="0">
              <a:solidFill>
                <a:srgbClr val="002060"/>
              </a:solidFill>
              <a:latin typeface="Myanmar3" pitchFamily="18" charset="0"/>
              <a:ea typeface="Myanmar3" pitchFamily="18" charset="0"/>
              <a:cs typeface="Arial" panose="020B0604020202020204" pitchFamily="34" charset="0"/>
            </a:endParaRPr>
          </a:p>
        </p:txBody>
      </p:sp>
    </p:spTree>
    <p:extLst>
      <p:ext uri="{BB962C8B-B14F-4D97-AF65-F5344CB8AC3E}">
        <p14:creationId xmlns:p14="http://schemas.microsoft.com/office/powerpoint/2010/main" xmlns="" val="396898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5" y="1941738"/>
            <a:ext cx="7978315" cy="3254376"/>
          </a:xfrm>
        </p:spPr>
        <p:txBody>
          <a:bodyPr>
            <a:normAutofit/>
          </a:bodyPr>
          <a:lstStyle/>
          <a:p>
            <a:pPr marL="0" indent="0">
              <a:lnSpc>
                <a:spcPct val="150000"/>
              </a:lnSpc>
              <a:buNone/>
            </a:pPr>
            <a:r>
              <a:rPr lang="en-US" sz="2400" dirty="0" smtClean="0">
                <a:latin typeface="Myanmar3" pitchFamily="18" charset="0"/>
              </a:rPr>
              <a:t>In cooperation with DRD, SPPRG, Eco. Dev.</a:t>
            </a:r>
          </a:p>
          <a:p>
            <a:pPr>
              <a:lnSpc>
                <a:spcPct val="150000"/>
              </a:lnSpc>
            </a:pPr>
            <a:r>
              <a:rPr lang="en-US" sz="2400" dirty="0" smtClean="0">
                <a:latin typeface="Myanmar3" pitchFamily="18" charset="0"/>
              </a:rPr>
              <a:t>Poverty and Vulnerability Survey (2015) - 22,000 households across the country.</a:t>
            </a:r>
          </a:p>
          <a:p>
            <a:pPr>
              <a:lnSpc>
                <a:spcPct val="150000"/>
              </a:lnSpc>
            </a:pPr>
            <a:r>
              <a:rPr lang="en-US" sz="2400" dirty="0" smtClean="0">
                <a:latin typeface="Myanmar3" pitchFamily="18" charset="0"/>
              </a:rPr>
              <a:t>Assessment on Evergreen Village Development Project (2015-2016) -10,300 households across the country.</a:t>
            </a:r>
            <a:endParaRPr lang="en-US" sz="2400" dirty="0">
              <a:latin typeface="Myanmar3" pitchFamily="18" charset="0"/>
            </a:endParaRPr>
          </a:p>
        </p:txBody>
      </p:sp>
      <p:sp>
        <p:nvSpPr>
          <p:cNvPr id="4" name="Rectangle 3"/>
          <p:cNvSpPr>
            <a:spLocks noChangeArrowheads="1"/>
          </p:cNvSpPr>
          <p:nvPr/>
        </p:nvSpPr>
        <p:spPr bwMode="auto">
          <a:xfrm>
            <a:off x="798287" y="1003152"/>
            <a:ext cx="6908800" cy="738664"/>
          </a:xfrm>
          <a:prstGeom prst="rect">
            <a:avLst/>
          </a:prstGeom>
          <a:solidFill>
            <a:schemeClr val="bg1"/>
          </a:solidFill>
          <a:ln>
            <a:noFill/>
          </a:ln>
          <a:extLst/>
        </p:spPr>
        <p:txBody>
          <a:bodyPr wrap="square" anchor="ctr">
            <a:spAutoFit/>
          </a:bodyPr>
          <a:lstStyle/>
          <a:p>
            <a:pPr algn="ctr">
              <a:lnSpc>
                <a:spcPct val="150000"/>
              </a:lnSpc>
              <a:defRPr/>
            </a:pPr>
            <a:r>
              <a:rPr lang="en-US" sz="2800" b="1" dirty="0" smtClean="0">
                <a:solidFill>
                  <a:srgbClr val="002060"/>
                </a:solidFill>
                <a:latin typeface="Myanmar3" pitchFamily="18" charset="0"/>
                <a:ea typeface="Myanmar3" pitchFamily="18" charset="0"/>
                <a:cs typeface="Arial" panose="020B0604020202020204" pitchFamily="34" charset="0"/>
              </a:rPr>
              <a:t>Research: Evidence-based Policy Making </a:t>
            </a:r>
            <a:endParaRPr lang="en-US" sz="2800" dirty="0">
              <a:solidFill>
                <a:srgbClr val="002060"/>
              </a:solidFill>
              <a:latin typeface="Myanmar3" pitchFamily="18" charset="0"/>
              <a:ea typeface="Myanmar3" pitchFamily="18" charset="0"/>
              <a:cs typeface="Arial" panose="020B0604020202020204" pitchFamily="34" charset="0"/>
            </a:endParaRPr>
          </a:p>
        </p:txBody>
      </p:sp>
    </p:spTree>
    <p:extLst>
      <p:ext uri="{BB962C8B-B14F-4D97-AF65-F5344CB8AC3E}">
        <p14:creationId xmlns:p14="http://schemas.microsoft.com/office/powerpoint/2010/main" xmlns="" val="2237996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9074" y="2879199"/>
            <a:ext cx="5396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yanmar3" pitchFamily="18" charset="0"/>
              </a:rPr>
              <a:t>What is Resilience</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yanmar3" pitchFamily="18" charset="0"/>
            </a:endParaRPr>
          </a:p>
        </p:txBody>
      </p:sp>
    </p:spTree>
    <p:extLst>
      <p:ext uri="{BB962C8B-B14F-4D97-AF65-F5344CB8AC3E}">
        <p14:creationId xmlns:p14="http://schemas.microsoft.com/office/powerpoint/2010/main" xmlns="" val="2618963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158" y="1172482"/>
            <a:ext cx="7886700" cy="467632"/>
          </a:xfrm>
        </p:spPr>
        <p:txBody>
          <a:bodyPr>
            <a:normAutofit/>
          </a:bodyPr>
          <a:lstStyle/>
          <a:p>
            <a:pPr marL="514350" indent="-514350">
              <a:buAutoNum type="arabicPeriod"/>
            </a:pPr>
            <a:r>
              <a:rPr lang="en-US" sz="2400" b="1" dirty="0" smtClean="0">
                <a:latin typeface="Myanmar3" pitchFamily="18" charset="0"/>
              </a:rPr>
              <a:t>Remoteness</a:t>
            </a:r>
          </a:p>
          <a:p>
            <a:pPr marL="0" indent="0">
              <a:buNone/>
            </a:pPr>
            <a:endParaRPr lang="en-US" sz="2400" b="1" dirty="0">
              <a:latin typeface="Myanmar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466804796"/>
              </p:ext>
            </p:extLst>
          </p:nvPr>
        </p:nvGraphicFramePr>
        <p:xfrm>
          <a:off x="1019622" y="1705441"/>
          <a:ext cx="7133771" cy="3722899"/>
        </p:xfrm>
        <a:graphic>
          <a:graphicData uri="http://schemas.openxmlformats.org/drawingml/2006/table">
            <a:tbl>
              <a:tblPr>
                <a:tableStyleId>{912C8C85-51F0-491E-9774-3900AFEF0FD7}</a:tableStyleId>
              </a:tblPr>
              <a:tblGrid>
                <a:gridCol w="2557780"/>
                <a:gridCol w="1631442"/>
                <a:gridCol w="2944549"/>
              </a:tblGrid>
              <a:tr h="658762">
                <a:tc>
                  <a:txBody>
                    <a:bodyPr/>
                    <a:lstStyle/>
                    <a:p>
                      <a:pPr marL="0" marR="0" algn="ctr">
                        <a:lnSpc>
                          <a:spcPct val="115000"/>
                        </a:lnSpc>
                        <a:spcBef>
                          <a:spcPts val="0"/>
                        </a:spcBef>
                        <a:spcAft>
                          <a:spcPts val="0"/>
                        </a:spcAft>
                      </a:pPr>
                      <a:r>
                        <a:rPr lang="en-US" sz="2200" b="1" dirty="0">
                          <a:effectLst/>
                          <a:latin typeface="Myanmar3" pitchFamily="18" charset="0"/>
                        </a:rPr>
                        <a:t>Remote status</a:t>
                      </a:r>
                      <a:endParaRPr lang="en-US" sz="2200" b="1" dirty="0">
                        <a:effectLst/>
                        <a:latin typeface="Myanmar3" pitchFamily="18" charset="0"/>
                        <a:ea typeface="Calibri"/>
                        <a:cs typeface="Myanmar Text"/>
                      </a:endParaRPr>
                    </a:p>
                  </a:txBody>
                  <a:tcPr marL="0" marR="0" marT="0" marB="0" anchor="ctr"/>
                </a:tc>
                <a:tc>
                  <a:txBody>
                    <a:bodyPr/>
                    <a:lstStyle/>
                    <a:p>
                      <a:pPr marL="0" marR="0" algn="ctr">
                        <a:lnSpc>
                          <a:spcPct val="115000"/>
                        </a:lnSpc>
                        <a:spcBef>
                          <a:spcPts val="0"/>
                        </a:spcBef>
                        <a:spcAft>
                          <a:spcPts val="0"/>
                        </a:spcAft>
                      </a:pPr>
                      <a:r>
                        <a:rPr lang="en-US" sz="2200" b="1" dirty="0">
                          <a:effectLst/>
                          <a:latin typeface="Myanmar3" pitchFamily="18" charset="0"/>
                        </a:rPr>
                        <a:t>Resilience</a:t>
                      </a:r>
                      <a:endParaRPr lang="en-US" sz="2200" b="1" dirty="0">
                        <a:effectLst/>
                        <a:latin typeface="Myanmar3" pitchFamily="18" charset="0"/>
                        <a:ea typeface="Calibri"/>
                        <a:cs typeface="Myanmar Text"/>
                      </a:endParaRPr>
                    </a:p>
                  </a:txBody>
                  <a:tcPr marL="0" marR="0" marT="0" marB="0" anchor="ctr"/>
                </a:tc>
                <a:tc>
                  <a:txBody>
                    <a:bodyPr/>
                    <a:lstStyle/>
                    <a:p>
                      <a:pPr marL="0" marR="0" algn="ctr">
                        <a:lnSpc>
                          <a:spcPct val="115000"/>
                        </a:lnSpc>
                        <a:spcBef>
                          <a:spcPts val="0"/>
                        </a:spcBef>
                        <a:spcAft>
                          <a:spcPts val="0"/>
                        </a:spcAft>
                      </a:pPr>
                      <a:r>
                        <a:rPr lang="en-US" sz="2200" b="1" dirty="0">
                          <a:effectLst/>
                          <a:latin typeface="Myanmar3" pitchFamily="18" charset="0"/>
                        </a:rPr>
                        <a:t>% low resilience</a:t>
                      </a:r>
                      <a:endParaRPr lang="en-US" sz="2200" b="1" dirty="0">
                        <a:effectLst/>
                        <a:latin typeface="Myanmar3" pitchFamily="18" charset="0"/>
                        <a:ea typeface="Calibri"/>
                        <a:cs typeface="Myanmar Text"/>
                      </a:endParaRPr>
                    </a:p>
                  </a:txBody>
                  <a:tcPr marL="0" marR="0" marT="0" marB="0" anchor="ctr"/>
                </a:tc>
              </a:tr>
              <a:tr h="420488">
                <a:tc>
                  <a:txBody>
                    <a:bodyPr/>
                    <a:lstStyle/>
                    <a:p>
                      <a:pPr marL="0" marR="0" algn="ctr">
                        <a:lnSpc>
                          <a:spcPct val="115000"/>
                        </a:lnSpc>
                        <a:spcBef>
                          <a:spcPts val="0"/>
                        </a:spcBef>
                        <a:spcAft>
                          <a:spcPts val="0"/>
                        </a:spcAft>
                      </a:pPr>
                      <a:r>
                        <a:rPr lang="en-US" sz="2200">
                          <a:effectLst/>
                          <a:latin typeface="Myanmar3" pitchFamily="18" charset="0"/>
                        </a:rPr>
                        <a:t>Urban</a:t>
                      </a:r>
                      <a:endParaRPr lang="en-US" sz="2200">
                        <a:effectLst/>
                        <a:latin typeface="Myanmar3" pitchFamily="18" charset="0"/>
                        <a:ea typeface="Calibri"/>
                        <a:cs typeface="Myanmar Text"/>
                      </a:endParaRPr>
                    </a:p>
                  </a:txBody>
                  <a:tcPr marL="0" marR="0" marT="0" marB="0"/>
                </a:tc>
                <a:tc>
                  <a:txBody>
                    <a:bodyPr/>
                    <a:lstStyle/>
                    <a:p>
                      <a:pPr marL="0" marR="0" algn="ctr">
                        <a:lnSpc>
                          <a:spcPct val="115000"/>
                        </a:lnSpc>
                        <a:spcBef>
                          <a:spcPts val="0"/>
                        </a:spcBef>
                        <a:spcAft>
                          <a:spcPts val="0"/>
                        </a:spcAft>
                      </a:pPr>
                      <a:r>
                        <a:rPr lang="en-US" sz="2200" dirty="0">
                          <a:effectLst/>
                          <a:latin typeface="Myanmar3" pitchFamily="18" charset="0"/>
                        </a:rPr>
                        <a:t>2.17</a:t>
                      </a:r>
                      <a:endParaRPr lang="en-US" sz="2200" dirty="0">
                        <a:effectLst/>
                        <a:latin typeface="Myanmar3" pitchFamily="18" charset="0"/>
                        <a:ea typeface="Calibri"/>
                        <a:cs typeface="Myanmar Text"/>
                      </a:endParaRPr>
                    </a:p>
                  </a:txBody>
                  <a:tcPr marL="0" marR="0" marT="0" marB="0" anchor="ctr"/>
                </a:tc>
                <a:tc>
                  <a:txBody>
                    <a:bodyPr/>
                    <a:lstStyle/>
                    <a:p>
                      <a:pPr marL="0" marR="0" algn="ctr">
                        <a:lnSpc>
                          <a:spcPct val="115000"/>
                        </a:lnSpc>
                        <a:spcBef>
                          <a:spcPts val="0"/>
                        </a:spcBef>
                        <a:spcAft>
                          <a:spcPts val="0"/>
                        </a:spcAft>
                      </a:pPr>
                      <a:r>
                        <a:rPr lang="en-US" sz="2200" dirty="0">
                          <a:effectLst/>
                          <a:latin typeface="Myanmar3" pitchFamily="18" charset="0"/>
                        </a:rPr>
                        <a:t>15.7%</a:t>
                      </a:r>
                      <a:endParaRPr lang="en-US" sz="2200" dirty="0">
                        <a:effectLst/>
                        <a:latin typeface="Myanmar3" pitchFamily="18" charset="0"/>
                        <a:ea typeface="Calibri"/>
                        <a:cs typeface="Myanmar Text"/>
                      </a:endParaRPr>
                    </a:p>
                  </a:txBody>
                  <a:tcPr marL="0" marR="0" marT="0" marB="0" anchor="ctr"/>
                </a:tc>
              </a:tr>
              <a:tr h="420488">
                <a:tc>
                  <a:txBody>
                    <a:bodyPr/>
                    <a:lstStyle/>
                    <a:p>
                      <a:pPr marL="0" marR="0" algn="ctr">
                        <a:lnSpc>
                          <a:spcPct val="115000"/>
                        </a:lnSpc>
                        <a:spcBef>
                          <a:spcPts val="0"/>
                        </a:spcBef>
                        <a:spcAft>
                          <a:spcPts val="0"/>
                        </a:spcAft>
                      </a:pPr>
                      <a:r>
                        <a:rPr lang="en-US" sz="2200">
                          <a:effectLst/>
                          <a:latin typeface="Myanmar3" pitchFamily="18" charset="0"/>
                        </a:rPr>
                        <a:t>Peri-urban</a:t>
                      </a:r>
                      <a:endParaRPr lang="en-US" sz="2200">
                        <a:effectLst/>
                        <a:latin typeface="Myanmar3" pitchFamily="18" charset="0"/>
                        <a:ea typeface="Calibri"/>
                        <a:cs typeface="Myanmar Text"/>
                      </a:endParaRPr>
                    </a:p>
                  </a:txBody>
                  <a:tcPr marL="0" marR="0" marT="0" marB="0"/>
                </a:tc>
                <a:tc>
                  <a:txBody>
                    <a:bodyPr/>
                    <a:lstStyle/>
                    <a:p>
                      <a:pPr marL="0" marR="0" algn="ctr">
                        <a:lnSpc>
                          <a:spcPct val="115000"/>
                        </a:lnSpc>
                        <a:spcBef>
                          <a:spcPts val="0"/>
                        </a:spcBef>
                        <a:spcAft>
                          <a:spcPts val="0"/>
                        </a:spcAft>
                      </a:pPr>
                      <a:r>
                        <a:rPr lang="en-US" sz="2200">
                          <a:effectLst/>
                          <a:latin typeface="Myanmar3" pitchFamily="18" charset="0"/>
                        </a:rPr>
                        <a:t>2.00</a:t>
                      </a:r>
                      <a:endParaRPr lang="en-US" sz="2200">
                        <a:effectLst/>
                        <a:latin typeface="Myanmar3" pitchFamily="18" charset="0"/>
                        <a:ea typeface="Calibri"/>
                        <a:cs typeface="Myanmar Text"/>
                      </a:endParaRPr>
                    </a:p>
                  </a:txBody>
                  <a:tcPr marL="0" marR="0" marT="0" marB="0" anchor="ctr"/>
                </a:tc>
                <a:tc>
                  <a:txBody>
                    <a:bodyPr/>
                    <a:lstStyle/>
                    <a:p>
                      <a:pPr marL="0" marR="0" algn="ctr">
                        <a:lnSpc>
                          <a:spcPct val="115000"/>
                        </a:lnSpc>
                        <a:spcBef>
                          <a:spcPts val="0"/>
                        </a:spcBef>
                        <a:spcAft>
                          <a:spcPts val="0"/>
                        </a:spcAft>
                      </a:pPr>
                      <a:r>
                        <a:rPr lang="en-US" sz="2200" dirty="0">
                          <a:effectLst/>
                          <a:latin typeface="Myanmar3" pitchFamily="18" charset="0"/>
                        </a:rPr>
                        <a:t>20%</a:t>
                      </a:r>
                      <a:endParaRPr lang="en-US" sz="2200" dirty="0">
                        <a:effectLst/>
                        <a:latin typeface="Myanmar3" pitchFamily="18" charset="0"/>
                        <a:ea typeface="Calibri"/>
                        <a:cs typeface="Myanmar Text"/>
                      </a:endParaRPr>
                    </a:p>
                  </a:txBody>
                  <a:tcPr marL="0" marR="0" marT="0" marB="0" anchor="ctr"/>
                </a:tc>
              </a:tr>
              <a:tr h="420488">
                <a:tc>
                  <a:txBody>
                    <a:bodyPr/>
                    <a:lstStyle/>
                    <a:p>
                      <a:pPr marL="0" marR="0" algn="ctr">
                        <a:lnSpc>
                          <a:spcPct val="115000"/>
                        </a:lnSpc>
                        <a:spcBef>
                          <a:spcPts val="0"/>
                        </a:spcBef>
                        <a:spcAft>
                          <a:spcPts val="0"/>
                        </a:spcAft>
                      </a:pPr>
                      <a:r>
                        <a:rPr lang="en-US" sz="2200">
                          <a:effectLst/>
                          <a:latin typeface="Myanmar3" pitchFamily="18" charset="0"/>
                        </a:rPr>
                        <a:t>Semi-Rural</a:t>
                      </a:r>
                      <a:endParaRPr lang="en-US" sz="2200">
                        <a:effectLst/>
                        <a:latin typeface="Myanmar3" pitchFamily="18" charset="0"/>
                        <a:ea typeface="Calibri"/>
                        <a:cs typeface="Myanmar Text"/>
                      </a:endParaRPr>
                    </a:p>
                  </a:txBody>
                  <a:tcPr marL="0" marR="0" marT="0" marB="0"/>
                </a:tc>
                <a:tc>
                  <a:txBody>
                    <a:bodyPr/>
                    <a:lstStyle/>
                    <a:p>
                      <a:pPr marL="0" marR="0" algn="ctr">
                        <a:lnSpc>
                          <a:spcPct val="115000"/>
                        </a:lnSpc>
                        <a:spcBef>
                          <a:spcPts val="0"/>
                        </a:spcBef>
                        <a:spcAft>
                          <a:spcPts val="0"/>
                        </a:spcAft>
                      </a:pPr>
                      <a:r>
                        <a:rPr lang="en-US" sz="2200">
                          <a:effectLst/>
                          <a:latin typeface="Myanmar3" pitchFamily="18" charset="0"/>
                        </a:rPr>
                        <a:t>2.03</a:t>
                      </a:r>
                      <a:endParaRPr lang="en-US" sz="2200">
                        <a:effectLst/>
                        <a:latin typeface="Myanmar3" pitchFamily="18" charset="0"/>
                        <a:ea typeface="Calibri"/>
                        <a:cs typeface="Myanmar Text"/>
                      </a:endParaRPr>
                    </a:p>
                  </a:txBody>
                  <a:tcPr marL="0" marR="0" marT="0" marB="0" anchor="ctr"/>
                </a:tc>
                <a:tc>
                  <a:txBody>
                    <a:bodyPr/>
                    <a:lstStyle/>
                    <a:p>
                      <a:pPr marL="0" marR="0" algn="ctr">
                        <a:lnSpc>
                          <a:spcPct val="115000"/>
                        </a:lnSpc>
                        <a:spcBef>
                          <a:spcPts val="0"/>
                        </a:spcBef>
                        <a:spcAft>
                          <a:spcPts val="0"/>
                        </a:spcAft>
                      </a:pPr>
                      <a:r>
                        <a:rPr lang="en-US" sz="2200" dirty="0">
                          <a:effectLst/>
                          <a:latin typeface="Myanmar3" pitchFamily="18" charset="0"/>
                        </a:rPr>
                        <a:t>20%</a:t>
                      </a:r>
                      <a:endParaRPr lang="en-US" sz="2200" dirty="0">
                        <a:effectLst/>
                        <a:latin typeface="Myanmar3" pitchFamily="18" charset="0"/>
                        <a:ea typeface="Calibri"/>
                        <a:cs typeface="Myanmar Text"/>
                      </a:endParaRPr>
                    </a:p>
                  </a:txBody>
                  <a:tcPr marL="0" marR="0" marT="0" marB="0" anchor="ctr"/>
                </a:tc>
              </a:tr>
              <a:tr h="420488">
                <a:tc>
                  <a:txBody>
                    <a:bodyPr/>
                    <a:lstStyle/>
                    <a:p>
                      <a:pPr marL="0" marR="0" algn="ctr">
                        <a:lnSpc>
                          <a:spcPct val="115000"/>
                        </a:lnSpc>
                        <a:spcBef>
                          <a:spcPts val="0"/>
                        </a:spcBef>
                        <a:spcAft>
                          <a:spcPts val="0"/>
                        </a:spcAft>
                      </a:pPr>
                      <a:r>
                        <a:rPr lang="en-US" sz="2200">
                          <a:effectLst/>
                          <a:latin typeface="Myanmar3" pitchFamily="18" charset="0"/>
                        </a:rPr>
                        <a:t>Rural</a:t>
                      </a:r>
                      <a:endParaRPr lang="en-US" sz="2200">
                        <a:effectLst/>
                        <a:latin typeface="Myanmar3" pitchFamily="18" charset="0"/>
                        <a:ea typeface="Calibri"/>
                        <a:cs typeface="Myanmar Text"/>
                      </a:endParaRPr>
                    </a:p>
                  </a:txBody>
                  <a:tcPr marL="0" marR="0" marT="0" marB="0"/>
                </a:tc>
                <a:tc>
                  <a:txBody>
                    <a:bodyPr/>
                    <a:lstStyle/>
                    <a:p>
                      <a:pPr marL="0" marR="0" algn="ctr">
                        <a:lnSpc>
                          <a:spcPct val="115000"/>
                        </a:lnSpc>
                        <a:spcBef>
                          <a:spcPts val="0"/>
                        </a:spcBef>
                        <a:spcAft>
                          <a:spcPts val="0"/>
                        </a:spcAft>
                      </a:pPr>
                      <a:r>
                        <a:rPr lang="en-US" sz="2200">
                          <a:effectLst/>
                          <a:latin typeface="Myanmar3" pitchFamily="18" charset="0"/>
                        </a:rPr>
                        <a:t>2.08</a:t>
                      </a:r>
                      <a:endParaRPr lang="en-US" sz="2200">
                        <a:effectLst/>
                        <a:latin typeface="Myanmar3" pitchFamily="18" charset="0"/>
                        <a:ea typeface="Calibri"/>
                        <a:cs typeface="Myanmar Text"/>
                      </a:endParaRPr>
                    </a:p>
                  </a:txBody>
                  <a:tcPr marL="0" marR="0" marT="0" marB="0" anchor="ctr"/>
                </a:tc>
                <a:tc>
                  <a:txBody>
                    <a:bodyPr/>
                    <a:lstStyle/>
                    <a:p>
                      <a:pPr marL="0" marR="0" algn="ctr">
                        <a:lnSpc>
                          <a:spcPct val="115000"/>
                        </a:lnSpc>
                        <a:spcBef>
                          <a:spcPts val="0"/>
                        </a:spcBef>
                        <a:spcAft>
                          <a:spcPts val="0"/>
                        </a:spcAft>
                      </a:pPr>
                      <a:r>
                        <a:rPr lang="en-US" sz="2200" dirty="0">
                          <a:effectLst/>
                          <a:latin typeface="Myanmar3" pitchFamily="18" charset="0"/>
                        </a:rPr>
                        <a:t>19%</a:t>
                      </a:r>
                      <a:endParaRPr lang="en-US" sz="2200" dirty="0">
                        <a:effectLst/>
                        <a:latin typeface="Myanmar3" pitchFamily="18" charset="0"/>
                        <a:ea typeface="Calibri"/>
                        <a:cs typeface="Myanmar Text"/>
                      </a:endParaRPr>
                    </a:p>
                  </a:txBody>
                  <a:tcPr marL="0" marR="0" marT="0" marB="0" anchor="ctr"/>
                </a:tc>
              </a:tr>
              <a:tr h="541209">
                <a:tc>
                  <a:txBody>
                    <a:bodyPr/>
                    <a:lstStyle/>
                    <a:p>
                      <a:pPr marL="0" marR="0" algn="ctr">
                        <a:lnSpc>
                          <a:spcPct val="115000"/>
                        </a:lnSpc>
                        <a:spcBef>
                          <a:spcPts val="0"/>
                        </a:spcBef>
                        <a:spcAft>
                          <a:spcPts val="0"/>
                        </a:spcAft>
                      </a:pPr>
                      <a:r>
                        <a:rPr lang="en-US" sz="2200">
                          <a:effectLst/>
                          <a:latin typeface="Myanmar3" pitchFamily="18" charset="0"/>
                        </a:rPr>
                        <a:t>Remote rural</a:t>
                      </a:r>
                      <a:endParaRPr lang="en-US" sz="2200">
                        <a:effectLst/>
                        <a:latin typeface="Myanmar3" pitchFamily="18" charset="0"/>
                        <a:ea typeface="Calibri"/>
                        <a:cs typeface="Myanmar Text"/>
                      </a:endParaRPr>
                    </a:p>
                  </a:txBody>
                  <a:tcPr marL="0" marR="0" marT="0" marB="0"/>
                </a:tc>
                <a:tc>
                  <a:txBody>
                    <a:bodyPr/>
                    <a:lstStyle/>
                    <a:p>
                      <a:pPr marL="0" marR="0" algn="ctr">
                        <a:lnSpc>
                          <a:spcPct val="115000"/>
                        </a:lnSpc>
                        <a:spcBef>
                          <a:spcPts val="0"/>
                        </a:spcBef>
                        <a:spcAft>
                          <a:spcPts val="0"/>
                        </a:spcAft>
                      </a:pPr>
                      <a:r>
                        <a:rPr lang="en-US" sz="2200">
                          <a:effectLst/>
                          <a:latin typeface="Myanmar3" pitchFamily="18" charset="0"/>
                        </a:rPr>
                        <a:t>2.07</a:t>
                      </a:r>
                      <a:endParaRPr lang="en-US" sz="2200">
                        <a:effectLst/>
                        <a:latin typeface="Myanmar3" pitchFamily="18" charset="0"/>
                        <a:ea typeface="Calibri"/>
                        <a:cs typeface="Myanmar Text"/>
                      </a:endParaRPr>
                    </a:p>
                  </a:txBody>
                  <a:tcPr marL="0" marR="0" marT="0" marB="0" anchor="ctr"/>
                </a:tc>
                <a:tc>
                  <a:txBody>
                    <a:bodyPr/>
                    <a:lstStyle/>
                    <a:p>
                      <a:pPr marL="0" marR="0" algn="ctr">
                        <a:lnSpc>
                          <a:spcPct val="115000"/>
                        </a:lnSpc>
                        <a:spcBef>
                          <a:spcPts val="0"/>
                        </a:spcBef>
                        <a:spcAft>
                          <a:spcPts val="0"/>
                        </a:spcAft>
                      </a:pPr>
                      <a:r>
                        <a:rPr lang="en-US" sz="2200" dirty="0">
                          <a:effectLst/>
                          <a:latin typeface="Myanmar3" pitchFamily="18" charset="0"/>
                        </a:rPr>
                        <a:t>19.6%</a:t>
                      </a:r>
                      <a:endParaRPr lang="en-US" sz="2200" dirty="0">
                        <a:effectLst/>
                        <a:latin typeface="Myanmar3" pitchFamily="18" charset="0"/>
                        <a:ea typeface="Calibri"/>
                        <a:cs typeface="Myanmar Text"/>
                      </a:endParaRPr>
                    </a:p>
                  </a:txBody>
                  <a:tcPr marL="0" marR="0" marT="0" marB="0" anchor="ctr"/>
                </a:tc>
              </a:tr>
              <a:tr h="420488">
                <a:tc>
                  <a:txBody>
                    <a:bodyPr/>
                    <a:lstStyle/>
                    <a:p>
                      <a:pPr marL="0" marR="0" algn="ctr">
                        <a:lnSpc>
                          <a:spcPct val="115000"/>
                        </a:lnSpc>
                        <a:spcBef>
                          <a:spcPts val="0"/>
                        </a:spcBef>
                        <a:spcAft>
                          <a:spcPts val="0"/>
                        </a:spcAft>
                      </a:pPr>
                      <a:r>
                        <a:rPr lang="en-US" sz="2200">
                          <a:effectLst/>
                          <a:latin typeface="Myanmar3" pitchFamily="18" charset="0"/>
                        </a:rPr>
                        <a:t>Most remote</a:t>
                      </a:r>
                      <a:endParaRPr lang="en-US" sz="2200">
                        <a:effectLst/>
                        <a:latin typeface="Myanmar3" pitchFamily="18" charset="0"/>
                        <a:ea typeface="Calibri"/>
                        <a:cs typeface="Myanmar Text"/>
                      </a:endParaRPr>
                    </a:p>
                  </a:txBody>
                  <a:tcPr marL="0" marR="0" marT="0" marB="0"/>
                </a:tc>
                <a:tc>
                  <a:txBody>
                    <a:bodyPr/>
                    <a:lstStyle/>
                    <a:p>
                      <a:pPr marL="0" marR="0" algn="ctr">
                        <a:lnSpc>
                          <a:spcPct val="115000"/>
                        </a:lnSpc>
                        <a:spcBef>
                          <a:spcPts val="0"/>
                        </a:spcBef>
                        <a:spcAft>
                          <a:spcPts val="0"/>
                        </a:spcAft>
                      </a:pPr>
                      <a:r>
                        <a:rPr lang="en-US" sz="2200">
                          <a:effectLst/>
                          <a:latin typeface="Myanmar3" pitchFamily="18" charset="0"/>
                        </a:rPr>
                        <a:t>1.99</a:t>
                      </a:r>
                      <a:endParaRPr lang="en-US" sz="2200">
                        <a:effectLst/>
                        <a:latin typeface="Myanmar3" pitchFamily="18" charset="0"/>
                        <a:ea typeface="Calibri"/>
                        <a:cs typeface="Myanmar Text"/>
                      </a:endParaRPr>
                    </a:p>
                  </a:txBody>
                  <a:tcPr marL="0" marR="0" marT="0" marB="0" anchor="ctr"/>
                </a:tc>
                <a:tc>
                  <a:txBody>
                    <a:bodyPr/>
                    <a:lstStyle/>
                    <a:p>
                      <a:pPr marL="0" marR="0" algn="ctr">
                        <a:lnSpc>
                          <a:spcPct val="115000"/>
                        </a:lnSpc>
                        <a:spcBef>
                          <a:spcPts val="0"/>
                        </a:spcBef>
                        <a:spcAft>
                          <a:spcPts val="0"/>
                        </a:spcAft>
                      </a:pPr>
                      <a:r>
                        <a:rPr lang="en-US" sz="2200" dirty="0">
                          <a:effectLst/>
                          <a:latin typeface="Myanmar3" pitchFamily="18" charset="0"/>
                        </a:rPr>
                        <a:t>17%</a:t>
                      </a:r>
                      <a:endParaRPr lang="en-US" sz="2200" dirty="0">
                        <a:effectLst/>
                        <a:latin typeface="Myanmar3" pitchFamily="18" charset="0"/>
                        <a:ea typeface="Calibri"/>
                        <a:cs typeface="Myanmar Text"/>
                      </a:endParaRPr>
                    </a:p>
                  </a:txBody>
                  <a:tcPr marL="0" marR="0" marT="0" marB="0" anchor="ctr"/>
                </a:tc>
              </a:tr>
              <a:tr h="420488">
                <a:tc>
                  <a:txBody>
                    <a:bodyPr/>
                    <a:lstStyle/>
                    <a:p>
                      <a:pPr marL="0" marR="0" algn="ctr">
                        <a:lnSpc>
                          <a:spcPct val="115000"/>
                        </a:lnSpc>
                        <a:spcBef>
                          <a:spcPts val="0"/>
                        </a:spcBef>
                        <a:spcAft>
                          <a:spcPts val="0"/>
                        </a:spcAft>
                      </a:pPr>
                      <a:r>
                        <a:rPr lang="en-US" sz="2200" dirty="0">
                          <a:effectLst/>
                          <a:latin typeface="Myanmar3" pitchFamily="18" charset="0"/>
                        </a:rPr>
                        <a:t>Total</a:t>
                      </a:r>
                      <a:endParaRPr lang="en-US" sz="2200" dirty="0">
                        <a:effectLst/>
                        <a:latin typeface="Myanmar3" pitchFamily="18" charset="0"/>
                        <a:ea typeface="Calibri"/>
                        <a:cs typeface="Myanmar Text"/>
                      </a:endParaRPr>
                    </a:p>
                  </a:txBody>
                  <a:tcPr marL="0" marR="0" marT="0" marB="0"/>
                </a:tc>
                <a:tc>
                  <a:txBody>
                    <a:bodyPr/>
                    <a:lstStyle/>
                    <a:p>
                      <a:pPr marL="0" marR="0" algn="ctr">
                        <a:lnSpc>
                          <a:spcPct val="115000"/>
                        </a:lnSpc>
                        <a:spcBef>
                          <a:spcPts val="0"/>
                        </a:spcBef>
                        <a:spcAft>
                          <a:spcPts val="0"/>
                        </a:spcAft>
                      </a:pPr>
                      <a:r>
                        <a:rPr lang="en-US" sz="2200">
                          <a:effectLst/>
                          <a:latin typeface="Myanmar3" pitchFamily="18" charset="0"/>
                        </a:rPr>
                        <a:t>2.04</a:t>
                      </a:r>
                      <a:endParaRPr lang="en-US" sz="2200">
                        <a:effectLst/>
                        <a:latin typeface="Myanmar3" pitchFamily="18" charset="0"/>
                        <a:ea typeface="Calibri"/>
                        <a:cs typeface="Myanmar Text"/>
                      </a:endParaRPr>
                    </a:p>
                  </a:txBody>
                  <a:tcPr marL="0" marR="0" marT="0" marB="0" anchor="ctr"/>
                </a:tc>
                <a:tc>
                  <a:txBody>
                    <a:bodyPr/>
                    <a:lstStyle/>
                    <a:p>
                      <a:pPr marL="0" marR="0" algn="ctr">
                        <a:lnSpc>
                          <a:spcPct val="115000"/>
                        </a:lnSpc>
                        <a:spcBef>
                          <a:spcPts val="0"/>
                        </a:spcBef>
                        <a:spcAft>
                          <a:spcPts val="0"/>
                        </a:spcAft>
                      </a:pPr>
                      <a:r>
                        <a:rPr lang="en-US" sz="2200" dirty="0">
                          <a:effectLst/>
                          <a:latin typeface="Myanmar3" pitchFamily="18" charset="0"/>
                        </a:rPr>
                        <a:t>19%</a:t>
                      </a:r>
                      <a:endParaRPr lang="en-US" sz="2200" dirty="0">
                        <a:effectLst/>
                        <a:latin typeface="Myanmar3" pitchFamily="18" charset="0"/>
                        <a:ea typeface="Calibri"/>
                        <a:cs typeface="Myanmar Text"/>
                      </a:endParaRPr>
                    </a:p>
                  </a:txBody>
                  <a:tcPr marL="0" marR="0" marT="0" marB="0" anchor="ctr"/>
                </a:tc>
              </a:tr>
            </a:tbl>
          </a:graphicData>
        </a:graphic>
      </p:graphicFrame>
      <p:sp>
        <p:nvSpPr>
          <p:cNvPr id="5" name="Title 1"/>
          <p:cNvSpPr txBox="1">
            <a:spLocks/>
          </p:cNvSpPr>
          <p:nvPr/>
        </p:nvSpPr>
        <p:spPr>
          <a:xfrm>
            <a:off x="1857823" y="295366"/>
            <a:ext cx="5457371" cy="633545"/>
          </a:xfrm>
          <a:prstGeom prst="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600" b="1" dirty="0" smtClean="0">
                <a:solidFill>
                  <a:sysClr val="windowText" lastClr="000000"/>
                </a:solidFill>
                <a:latin typeface="Myanmar3" pitchFamily="18" charset="0"/>
                <a:cs typeface="Arial" panose="020B0604020202020204" pitchFamily="34" charset="0"/>
              </a:rPr>
              <a:t>Influential Factors on Resilience</a:t>
            </a:r>
            <a:endParaRPr lang="en-US" sz="2600" b="1" dirty="0">
              <a:solidFill>
                <a:sysClr val="windowText" lastClr="000000"/>
              </a:solidFill>
              <a:latin typeface="Myanmar3" pitchFamily="18" charset="0"/>
              <a:cs typeface="Arial" panose="020B0604020202020204" pitchFamily="34" charset="0"/>
            </a:endParaRPr>
          </a:p>
        </p:txBody>
      </p:sp>
      <p:sp>
        <p:nvSpPr>
          <p:cNvPr id="8" name="Content Placeholder 2"/>
          <p:cNvSpPr txBox="1">
            <a:spLocks/>
          </p:cNvSpPr>
          <p:nvPr/>
        </p:nvSpPr>
        <p:spPr>
          <a:xfrm>
            <a:off x="377371" y="5737224"/>
            <a:ext cx="8345715" cy="77968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lgn="just">
              <a:buFont typeface="Courier New" pitchFamily="49" charset="0"/>
              <a:buChar char="o"/>
            </a:pPr>
            <a:r>
              <a:rPr lang="en-US" sz="2500" dirty="0" smtClean="0">
                <a:latin typeface="Myanmar3" pitchFamily="18" charset="0"/>
              </a:rPr>
              <a:t>Remote communities have low resilience but </a:t>
            </a:r>
            <a:r>
              <a:rPr lang="en-US" sz="2500" dirty="0" err="1" smtClean="0">
                <a:latin typeface="Myanmar3" pitchFamily="18" charset="0"/>
              </a:rPr>
              <a:t>peri</a:t>
            </a:r>
            <a:r>
              <a:rPr lang="en-US" sz="2500" dirty="0" smtClean="0">
                <a:latin typeface="Myanmar3" pitchFamily="18" charset="0"/>
              </a:rPr>
              <a:t>-urban too.</a:t>
            </a:r>
          </a:p>
          <a:p>
            <a:pPr marL="347663" indent="-347663" algn="just">
              <a:buFont typeface="Courier New" pitchFamily="49" charset="0"/>
              <a:buChar char="o"/>
            </a:pPr>
            <a:r>
              <a:rPr lang="en-US" sz="2500" dirty="0" smtClean="0">
                <a:latin typeface="Myanmar3" pitchFamily="18" charset="0"/>
              </a:rPr>
              <a:t>Although </a:t>
            </a:r>
            <a:r>
              <a:rPr lang="en-US" sz="2500" dirty="0">
                <a:latin typeface="Myanmar3" pitchFamily="18" charset="0"/>
              </a:rPr>
              <a:t>remote status is linked to resilience, it is more complex. </a:t>
            </a:r>
          </a:p>
          <a:p>
            <a:pPr marL="0" indent="0" algn="just">
              <a:buNone/>
            </a:pPr>
            <a:endParaRPr lang="en-US" sz="2500" dirty="0" smtClean="0">
              <a:latin typeface="Myanmar3" pitchFamily="18" charset="0"/>
            </a:endParaRPr>
          </a:p>
          <a:p>
            <a:pPr marL="0" indent="0" algn="just">
              <a:buFont typeface="Arial" panose="020B0604020202020204" pitchFamily="34" charset="0"/>
              <a:buNone/>
            </a:pPr>
            <a:endParaRPr lang="en-US" sz="2200" b="1" dirty="0">
              <a:latin typeface="Myanmar3" pitchFamily="18" charset="0"/>
            </a:endParaRPr>
          </a:p>
        </p:txBody>
      </p:sp>
    </p:spTree>
    <p:extLst>
      <p:ext uri="{BB962C8B-B14F-4D97-AF65-F5344CB8AC3E}">
        <p14:creationId xmlns:p14="http://schemas.microsoft.com/office/powerpoint/2010/main" xmlns="" val="115405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158" y="1172482"/>
            <a:ext cx="7886700" cy="467632"/>
          </a:xfrm>
        </p:spPr>
        <p:txBody>
          <a:bodyPr>
            <a:normAutofit/>
          </a:bodyPr>
          <a:lstStyle/>
          <a:p>
            <a:pPr marL="0" indent="0">
              <a:buNone/>
            </a:pPr>
            <a:r>
              <a:rPr lang="en-US" sz="2400" b="1" dirty="0" smtClean="0">
                <a:latin typeface="Myanmar3" pitchFamily="18" charset="0"/>
              </a:rPr>
              <a:t>2.  Infrastructure</a:t>
            </a:r>
          </a:p>
          <a:p>
            <a:pPr marL="0" indent="0">
              <a:buNone/>
            </a:pPr>
            <a:endParaRPr lang="en-US" sz="2400" b="1" dirty="0">
              <a:latin typeface="Myanmar3" pitchFamily="18" charset="0"/>
            </a:endParaRPr>
          </a:p>
        </p:txBody>
      </p:sp>
      <p:sp>
        <p:nvSpPr>
          <p:cNvPr id="5" name="Title 1"/>
          <p:cNvSpPr txBox="1">
            <a:spLocks/>
          </p:cNvSpPr>
          <p:nvPr/>
        </p:nvSpPr>
        <p:spPr>
          <a:xfrm>
            <a:off x="1857823" y="295366"/>
            <a:ext cx="5457371" cy="633545"/>
          </a:xfrm>
          <a:prstGeom prst="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600" b="1" dirty="0" smtClean="0">
                <a:solidFill>
                  <a:sysClr val="windowText" lastClr="000000"/>
                </a:solidFill>
                <a:latin typeface="Myanmar3" pitchFamily="18" charset="0"/>
                <a:cs typeface="Arial" panose="020B0604020202020204" pitchFamily="34" charset="0"/>
              </a:rPr>
              <a:t>Influential Factors on Resilience</a:t>
            </a:r>
            <a:endParaRPr lang="en-US" sz="2600" b="1" dirty="0">
              <a:solidFill>
                <a:sysClr val="windowText" lastClr="000000"/>
              </a:solidFill>
              <a:latin typeface="Myanmar3" pitchFamily="18" charset="0"/>
              <a:cs typeface="Arial" panose="020B0604020202020204" pitchFamily="34" charset="0"/>
            </a:endParaRPr>
          </a:p>
        </p:txBody>
      </p:sp>
      <p:sp>
        <p:nvSpPr>
          <p:cNvPr id="8" name="Content Placeholder 2"/>
          <p:cNvSpPr txBox="1">
            <a:spLocks/>
          </p:cNvSpPr>
          <p:nvPr/>
        </p:nvSpPr>
        <p:spPr>
          <a:xfrm>
            <a:off x="435427" y="5403402"/>
            <a:ext cx="8345715" cy="108448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300" dirty="0">
                <a:latin typeface="Myanmar3" pitchFamily="18" charset="0"/>
              </a:rPr>
              <a:t>The availability of community infrastructure is associated with resilience, particularly roads and </a:t>
            </a:r>
            <a:r>
              <a:rPr lang="en-US" sz="2300" dirty="0" smtClean="0">
                <a:latin typeface="Myanmar3" pitchFamily="18" charset="0"/>
              </a:rPr>
              <a:t>water supply &amp; irrigation</a:t>
            </a:r>
            <a:r>
              <a:rPr lang="en-US" sz="2300" dirty="0">
                <a:latin typeface="Myanmar3" pitchFamily="18" charset="0"/>
              </a:rPr>
              <a:t>. </a:t>
            </a:r>
          </a:p>
          <a:p>
            <a:pPr marL="0" indent="0" algn="just">
              <a:buNone/>
            </a:pPr>
            <a:endParaRPr lang="en-US" sz="2500" dirty="0" smtClean="0">
              <a:latin typeface="Myanmar3" pitchFamily="18" charset="0"/>
            </a:endParaRPr>
          </a:p>
          <a:p>
            <a:pPr marL="0" indent="0" algn="just">
              <a:buFont typeface="Arial" panose="020B0604020202020204" pitchFamily="34" charset="0"/>
              <a:buNone/>
            </a:pPr>
            <a:endParaRPr lang="en-US" sz="2200" b="1" dirty="0">
              <a:latin typeface="Myanmar3"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4266430919"/>
              </p:ext>
            </p:extLst>
          </p:nvPr>
        </p:nvGraphicFramePr>
        <p:xfrm>
          <a:off x="1291765" y="1839685"/>
          <a:ext cx="6386279" cy="3265878"/>
        </p:xfrm>
        <a:graphic>
          <a:graphicData uri="http://schemas.openxmlformats.org/drawingml/2006/table">
            <a:tbl>
              <a:tblPr>
                <a:tableStyleId>{D27102A9-8310-4765-A935-A1911B00CA55}</a:tableStyleId>
              </a:tblPr>
              <a:tblGrid>
                <a:gridCol w="3275015"/>
                <a:gridCol w="3111264"/>
              </a:tblGrid>
              <a:tr h="775770">
                <a:tc>
                  <a:txBody>
                    <a:bodyPr/>
                    <a:lstStyle/>
                    <a:p>
                      <a:pPr marL="0" marR="0" algn="ctr">
                        <a:lnSpc>
                          <a:spcPct val="115000"/>
                        </a:lnSpc>
                        <a:spcBef>
                          <a:spcPts val="0"/>
                        </a:spcBef>
                        <a:spcAft>
                          <a:spcPts val="0"/>
                        </a:spcAft>
                      </a:pPr>
                      <a:r>
                        <a:rPr lang="en-US" sz="2400" b="1" i="0" dirty="0" smtClean="0">
                          <a:solidFill>
                            <a:srgbClr val="00B050"/>
                          </a:solidFill>
                          <a:effectLst/>
                          <a:latin typeface="Myanmar3" pitchFamily="18" charset="0"/>
                        </a:rPr>
                        <a:t>Infrastructure Type</a:t>
                      </a:r>
                      <a:endParaRPr lang="en-US" sz="2400" b="1" i="0" dirty="0">
                        <a:solidFill>
                          <a:srgbClr val="00B050"/>
                        </a:solidFill>
                        <a:effectLst/>
                        <a:latin typeface="Myanmar3" pitchFamily="18" charset="0"/>
                        <a:ea typeface="Calibri"/>
                        <a:cs typeface="Myanmar Text"/>
                      </a:endParaRPr>
                    </a:p>
                  </a:txBody>
                  <a:tcPr marL="0" marR="0" marT="0" marB="0" anchor="ctr"/>
                </a:tc>
                <a:tc>
                  <a:txBody>
                    <a:bodyPr/>
                    <a:lstStyle/>
                    <a:p>
                      <a:pPr marL="0" marR="0" algn="ctr">
                        <a:lnSpc>
                          <a:spcPct val="115000"/>
                        </a:lnSpc>
                        <a:spcBef>
                          <a:spcPts val="0"/>
                        </a:spcBef>
                        <a:spcAft>
                          <a:spcPts val="0"/>
                        </a:spcAft>
                      </a:pPr>
                      <a:r>
                        <a:rPr lang="en-US" sz="2400" b="1" i="0" dirty="0" smtClean="0">
                          <a:solidFill>
                            <a:srgbClr val="00B050"/>
                          </a:solidFill>
                          <a:effectLst/>
                          <a:latin typeface="Myanmar3" pitchFamily="18" charset="0"/>
                        </a:rPr>
                        <a:t>Influence</a:t>
                      </a:r>
                      <a:r>
                        <a:rPr lang="en-US" sz="2400" b="1" i="0" baseline="0" dirty="0" smtClean="0">
                          <a:solidFill>
                            <a:srgbClr val="00B050"/>
                          </a:solidFill>
                          <a:effectLst/>
                          <a:latin typeface="Myanmar3" pitchFamily="18" charset="0"/>
                        </a:rPr>
                        <a:t> on Resilience</a:t>
                      </a:r>
                      <a:endParaRPr lang="en-US" sz="2400" b="1" i="0" dirty="0">
                        <a:solidFill>
                          <a:srgbClr val="00B050"/>
                        </a:solidFill>
                        <a:effectLst/>
                        <a:latin typeface="Myanmar3" pitchFamily="18" charset="0"/>
                        <a:ea typeface="Calibri"/>
                        <a:cs typeface="Myanmar Text"/>
                      </a:endParaRPr>
                    </a:p>
                  </a:txBody>
                  <a:tcPr marL="0" marR="0" marT="0" marB="0" anchor="ctr"/>
                </a:tc>
              </a:tr>
              <a:tr h="484926">
                <a:tc>
                  <a:txBody>
                    <a:bodyPr/>
                    <a:lstStyle/>
                    <a:p>
                      <a:pPr marL="290513" marR="0" indent="0" algn="l">
                        <a:lnSpc>
                          <a:spcPct val="115000"/>
                        </a:lnSpc>
                        <a:spcBef>
                          <a:spcPts val="0"/>
                        </a:spcBef>
                        <a:spcAft>
                          <a:spcPts val="0"/>
                        </a:spcAft>
                      </a:pPr>
                      <a:r>
                        <a:rPr lang="en-US" sz="2400" dirty="0" smtClean="0">
                          <a:effectLst/>
                          <a:latin typeface="Myanmar3" pitchFamily="18" charset="0"/>
                        </a:rPr>
                        <a:t>  Road</a:t>
                      </a:r>
                      <a:endParaRPr lang="en-US" sz="2400" dirty="0">
                        <a:effectLst/>
                        <a:latin typeface="Myanmar3" pitchFamily="18" charset="0"/>
                        <a:ea typeface="Calibri"/>
                        <a:cs typeface="Myanmar Text"/>
                      </a:endParaRPr>
                    </a:p>
                  </a:txBody>
                  <a:tcPr marL="0" marR="0" marT="0" marB="0"/>
                </a:tc>
                <a:tc>
                  <a:txBody>
                    <a:bodyPr/>
                    <a:lstStyle/>
                    <a:p>
                      <a:pPr marL="0" marR="0" algn="ctr">
                        <a:lnSpc>
                          <a:spcPct val="115000"/>
                        </a:lnSpc>
                        <a:spcBef>
                          <a:spcPts val="0"/>
                        </a:spcBef>
                        <a:spcAft>
                          <a:spcPts val="0"/>
                        </a:spcAft>
                      </a:pPr>
                      <a:r>
                        <a:rPr lang="en-US" sz="2400" dirty="0" smtClean="0">
                          <a:effectLst/>
                          <a:latin typeface="Myanmar3" pitchFamily="18" charset="0"/>
                        </a:rPr>
                        <a:t>+ </a:t>
                      </a:r>
                      <a:endParaRPr lang="en-US" sz="2400" dirty="0">
                        <a:effectLst/>
                        <a:latin typeface="Myanmar3" pitchFamily="18" charset="0"/>
                        <a:ea typeface="Calibri"/>
                        <a:cs typeface="Myanmar Text"/>
                      </a:endParaRPr>
                    </a:p>
                  </a:txBody>
                  <a:tcPr marL="0" marR="0" marT="0" marB="0" anchor="ctr"/>
                </a:tc>
              </a:tr>
              <a:tr h="484926">
                <a:tc>
                  <a:txBody>
                    <a:bodyPr/>
                    <a:lstStyle/>
                    <a:p>
                      <a:pPr marL="0" marR="0" algn="l">
                        <a:lnSpc>
                          <a:spcPct val="115000"/>
                        </a:lnSpc>
                        <a:spcBef>
                          <a:spcPts val="0"/>
                        </a:spcBef>
                        <a:spcAft>
                          <a:spcPts val="0"/>
                        </a:spcAft>
                      </a:pPr>
                      <a:r>
                        <a:rPr lang="en-US" sz="2400" dirty="0" smtClean="0">
                          <a:effectLst/>
                          <a:latin typeface="Myanmar3" pitchFamily="18" charset="0"/>
                        </a:rPr>
                        <a:t>     Water/irrigation</a:t>
                      </a:r>
                      <a:endParaRPr lang="en-US" sz="2400" dirty="0">
                        <a:effectLst/>
                        <a:latin typeface="Myanmar3" pitchFamily="18" charset="0"/>
                        <a:ea typeface="Calibri"/>
                        <a:cs typeface="Myanmar Text"/>
                      </a:endParaRPr>
                    </a:p>
                  </a:txBody>
                  <a:tcPr marL="0" marR="0" marT="0" marB="0"/>
                </a:tc>
                <a:tc>
                  <a:txBody>
                    <a:bodyPr/>
                    <a:lstStyle/>
                    <a:p>
                      <a:pPr marL="0" marR="0" algn="ctr">
                        <a:lnSpc>
                          <a:spcPct val="115000"/>
                        </a:lnSpc>
                        <a:spcBef>
                          <a:spcPts val="0"/>
                        </a:spcBef>
                        <a:spcAft>
                          <a:spcPts val="0"/>
                        </a:spcAft>
                      </a:pPr>
                      <a:r>
                        <a:rPr lang="en-US" sz="2400" dirty="0" smtClean="0">
                          <a:effectLst/>
                          <a:latin typeface="Myanmar3" pitchFamily="18" charset="0"/>
                        </a:rPr>
                        <a:t>++</a:t>
                      </a:r>
                      <a:endParaRPr lang="en-US" sz="2400" dirty="0">
                        <a:effectLst/>
                        <a:latin typeface="Myanmar3" pitchFamily="18" charset="0"/>
                        <a:ea typeface="Calibri"/>
                        <a:cs typeface="Myanmar Text"/>
                      </a:endParaRPr>
                    </a:p>
                  </a:txBody>
                  <a:tcPr marL="0" marR="0" marT="0" marB="0" anchor="ctr"/>
                </a:tc>
              </a:tr>
              <a:tr h="484926">
                <a:tc>
                  <a:txBody>
                    <a:bodyPr/>
                    <a:lstStyle/>
                    <a:p>
                      <a:pPr marL="0" marR="0" algn="l">
                        <a:lnSpc>
                          <a:spcPct val="115000"/>
                        </a:lnSpc>
                        <a:spcBef>
                          <a:spcPts val="0"/>
                        </a:spcBef>
                        <a:spcAft>
                          <a:spcPts val="0"/>
                        </a:spcAft>
                      </a:pPr>
                      <a:r>
                        <a:rPr lang="en-US" sz="2400" dirty="0" smtClean="0">
                          <a:effectLst/>
                          <a:latin typeface="Myanmar3" pitchFamily="18" charset="0"/>
                        </a:rPr>
                        <a:t>      Electricity</a:t>
                      </a:r>
                      <a:endParaRPr lang="en-US" sz="2400" dirty="0">
                        <a:effectLst/>
                        <a:latin typeface="Myanmar3" pitchFamily="18" charset="0"/>
                        <a:ea typeface="Calibri"/>
                        <a:cs typeface="Myanmar Text"/>
                      </a:endParaRPr>
                    </a:p>
                  </a:txBody>
                  <a:tcPr marL="0" marR="0" marT="0" marB="0"/>
                </a:tc>
                <a:tc>
                  <a:txBody>
                    <a:bodyPr/>
                    <a:lstStyle/>
                    <a:p>
                      <a:pPr marL="0" marR="0" algn="ctr">
                        <a:lnSpc>
                          <a:spcPct val="115000"/>
                        </a:lnSpc>
                        <a:spcBef>
                          <a:spcPts val="0"/>
                        </a:spcBef>
                        <a:spcAft>
                          <a:spcPts val="0"/>
                        </a:spcAft>
                      </a:pPr>
                      <a:r>
                        <a:rPr lang="en-US" sz="2400" dirty="0" smtClean="0">
                          <a:effectLst/>
                          <a:latin typeface="Myanmar3" pitchFamily="18" charset="0"/>
                        </a:rPr>
                        <a:t>N</a:t>
                      </a:r>
                      <a:endParaRPr lang="en-US" sz="2400" dirty="0">
                        <a:effectLst/>
                        <a:latin typeface="Myanmar3" pitchFamily="18" charset="0"/>
                        <a:ea typeface="Calibri"/>
                        <a:cs typeface="Myanmar Text"/>
                      </a:endParaRPr>
                    </a:p>
                  </a:txBody>
                  <a:tcPr marL="0" marR="0" marT="0" marB="0" anchor="ctr"/>
                </a:tc>
              </a:tr>
              <a:tr h="484926">
                <a:tc>
                  <a:txBody>
                    <a:bodyPr/>
                    <a:lstStyle/>
                    <a:p>
                      <a:pPr marL="0" marR="0" algn="l">
                        <a:lnSpc>
                          <a:spcPct val="115000"/>
                        </a:lnSpc>
                        <a:spcBef>
                          <a:spcPts val="0"/>
                        </a:spcBef>
                        <a:spcAft>
                          <a:spcPts val="0"/>
                        </a:spcAft>
                      </a:pPr>
                      <a:r>
                        <a:rPr lang="en-US" sz="2400" dirty="0" smtClean="0">
                          <a:effectLst/>
                          <a:latin typeface="Myanmar3" pitchFamily="18" charset="0"/>
                        </a:rPr>
                        <a:t>      School</a:t>
                      </a:r>
                      <a:endParaRPr lang="en-US" sz="2400" dirty="0">
                        <a:effectLst/>
                        <a:latin typeface="Myanmar3" pitchFamily="18" charset="0"/>
                        <a:ea typeface="Calibri"/>
                        <a:cs typeface="Myanmar Text"/>
                      </a:endParaRPr>
                    </a:p>
                  </a:txBody>
                  <a:tcPr marL="0" marR="0" marT="0" marB="0"/>
                </a:tc>
                <a:tc>
                  <a:txBody>
                    <a:bodyPr/>
                    <a:lstStyle/>
                    <a:p>
                      <a:pPr marL="0" marR="0" algn="ctr">
                        <a:lnSpc>
                          <a:spcPct val="115000"/>
                        </a:lnSpc>
                        <a:spcBef>
                          <a:spcPts val="0"/>
                        </a:spcBef>
                        <a:spcAft>
                          <a:spcPts val="0"/>
                        </a:spcAft>
                      </a:pPr>
                      <a:r>
                        <a:rPr lang="en-US" sz="2400" dirty="0" smtClean="0">
                          <a:effectLst/>
                          <a:latin typeface="Myanmar3" pitchFamily="18" charset="0"/>
                        </a:rPr>
                        <a:t>N</a:t>
                      </a:r>
                      <a:endParaRPr lang="en-US" sz="2400" dirty="0">
                        <a:effectLst/>
                        <a:latin typeface="Myanmar3" pitchFamily="18" charset="0"/>
                        <a:ea typeface="Calibri"/>
                        <a:cs typeface="Myanmar Text"/>
                      </a:endParaRPr>
                    </a:p>
                  </a:txBody>
                  <a:tcPr marL="0" marR="0" marT="0" marB="0" anchor="ctr"/>
                </a:tc>
              </a:tr>
              <a:tr h="484926">
                <a:tc>
                  <a:txBody>
                    <a:bodyPr/>
                    <a:lstStyle/>
                    <a:p>
                      <a:pPr marL="0" marR="0" algn="l">
                        <a:lnSpc>
                          <a:spcPct val="115000"/>
                        </a:lnSpc>
                        <a:spcBef>
                          <a:spcPts val="0"/>
                        </a:spcBef>
                        <a:spcAft>
                          <a:spcPts val="0"/>
                        </a:spcAft>
                      </a:pPr>
                      <a:r>
                        <a:rPr lang="en-US" sz="2400" dirty="0" smtClean="0">
                          <a:effectLst/>
                          <a:latin typeface="Myanmar3" pitchFamily="18" charset="0"/>
                        </a:rPr>
                        <a:t>     Clinic</a:t>
                      </a:r>
                      <a:endParaRPr lang="en-US" sz="2400" dirty="0">
                        <a:effectLst/>
                        <a:latin typeface="Myanmar3" pitchFamily="18" charset="0"/>
                        <a:ea typeface="Calibri"/>
                        <a:cs typeface="Myanmar Text"/>
                      </a:endParaRPr>
                    </a:p>
                  </a:txBody>
                  <a:tcPr marL="0" marR="0" marT="0" marB="0"/>
                </a:tc>
                <a:tc>
                  <a:txBody>
                    <a:bodyPr/>
                    <a:lstStyle/>
                    <a:p>
                      <a:pPr marL="0" marR="0" algn="ctr">
                        <a:lnSpc>
                          <a:spcPct val="115000"/>
                        </a:lnSpc>
                        <a:spcBef>
                          <a:spcPts val="0"/>
                        </a:spcBef>
                        <a:spcAft>
                          <a:spcPts val="0"/>
                        </a:spcAft>
                      </a:pPr>
                      <a:r>
                        <a:rPr lang="en-US" sz="2400" dirty="0" smtClean="0">
                          <a:effectLst/>
                          <a:latin typeface="Myanmar3" pitchFamily="18" charset="0"/>
                        </a:rPr>
                        <a:t>N</a:t>
                      </a:r>
                      <a:endParaRPr lang="en-US" sz="2400" dirty="0">
                        <a:effectLst/>
                        <a:latin typeface="Myanmar3" pitchFamily="18" charset="0"/>
                        <a:ea typeface="Calibri"/>
                        <a:cs typeface="Myanmar Text"/>
                      </a:endParaRPr>
                    </a:p>
                  </a:txBody>
                  <a:tcPr marL="0" marR="0" marT="0" marB="0" anchor="ctr"/>
                </a:tc>
              </a:tr>
            </a:tbl>
          </a:graphicData>
        </a:graphic>
      </p:graphicFrame>
    </p:spTree>
    <p:extLst>
      <p:ext uri="{BB962C8B-B14F-4D97-AF65-F5344CB8AC3E}">
        <p14:creationId xmlns:p14="http://schemas.microsoft.com/office/powerpoint/2010/main" xmlns="" val="994930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158" y="1172482"/>
            <a:ext cx="7886700" cy="467632"/>
          </a:xfrm>
        </p:spPr>
        <p:txBody>
          <a:bodyPr>
            <a:normAutofit/>
          </a:bodyPr>
          <a:lstStyle/>
          <a:p>
            <a:pPr marL="0" indent="0">
              <a:buNone/>
            </a:pPr>
            <a:r>
              <a:rPr lang="en-US" sz="2400" b="1" dirty="0" smtClean="0">
                <a:latin typeface="Myanmar3" pitchFamily="18" charset="0"/>
              </a:rPr>
              <a:t>3. Economy</a:t>
            </a:r>
          </a:p>
          <a:p>
            <a:pPr marL="0" indent="0">
              <a:buNone/>
            </a:pPr>
            <a:endParaRPr lang="en-US" sz="2400" b="1" dirty="0">
              <a:latin typeface="Myanmar3" pitchFamily="18" charset="0"/>
            </a:endParaRPr>
          </a:p>
        </p:txBody>
      </p:sp>
      <p:sp>
        <p:nvSpPr>
          <p:cNvPr id="5" name="Title 1"/>
          <p:cNvSpPr txBox="1">
            <a:spLocks/>
          </p:cNvSpPr>
          <p:nvPr/>
        </p:nvSpPr>
        <p:spPr>
          <a:xfrm>
            <a:off x="1857823" y="295366"/>
            <a:ext cx="5457371" cy="633545"/>
          </a:xfrm>
          <a:prstGeom prst="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600" b="1" dirty="0" smtClean="0">
                <a:solidFill>
                  <a:sysClr val="windowText" lastClr="000000"/>
                </a:solidFill>
                <a:latin typeface="Myanmar3" pitchFamily="18" charset="0"/>
                <a:cs typeface="Arial" panose="020B0604020202020204" pitchFamily="34" charset="0"/>
              </a:rPr>
              <a:t>Influential Factors on Resilience</a:t>
            </a:r>
            <a:endParaRPr lang="en-US" sz="2600" b="1" dirty="0">
              <a:solidFill>
                <a:sysClr val="windowText" lastClr="000000"/>
              </a:solidFill>
              <a:latin typeface="Myanmar3" pitchFamily="18" charset="0"/>
              <a:cs typeface="Arial" panose="020B0604020202020204" pitchFamily="34" charset="0"/>
            </a:endParaRPr>
          </a:p>
        </p:txBody>
      </p:sp>
      <p:sp>
        <p:nvSpPr>
          <p:cNvPr id="8" name="Content Placeholder 2"/>
          <p:cNvSpPr txBox="1">
            <a:spLocks/>
          </p:cNvSpPr>
          <p:nvPr/>
        </p:nvSpPr>
        <p:spPr>
          <a:xfrm>
            <a:off x="435427" y="5272776"/>
            <a:ext cx="8490859" cy="162151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400" dirty="0" smtClean="0">
                <a:latin typeface="Myanmar3" pitchFamily="18" charset="0"/>
              </a:rPr>
              <a:t>Local </a:t>
            </a:r>
            <a:r>
              <a:rPr lang="en-US" sz="2400" dirty="0">
                <a:latin typeface="Myanmar3" pitchFamily="18" charset="0"/>
              </a:rPr>
              <a:t>economy has a significant association with resilience; resilience rates are lower in States &amp;</a:t>
            </a:r>
            <a:r>
              <a:rPr lang="en-US" sz="2400" dirty="0" smtClean="0">
                <a:latin typeface="Myanmar3" pitchFamily="18" charset="0"/>
              </a:rPr>
              <a:t> </a:t>
            </a:r>
            <a:r>
              <a:rPr lang="en-US" sz="2400" dirty="0">
                <a:latin typeface="Myanmar3" pitchFamily="18" charset="0"/>
              </a:rPr>
              <a:t>Regions with higher rates of poverty, and </a:t>
            </a:r>
            <a:r>
              <a:rPr lang="en-US" sz="2400" dirty="0" smtClean="0">
                <a:latin typeface="Myanmar3" pitchFamily="18" charset="0"/>
              </a:rPr>
              <a:t>inequality </a:t>
            </a:r>
          </a:p>
          <a:p>
            <a:pPr marL="0" indent="0" algn="just">
              <a:buFont typeface="Arial" panose="020B0604020202020204" pitchFamily="34" charset="0"/>
              <a:buNone/>
            </a:pPr>
            <a:endParaRPr lang="en-US" sz="2200" b="1" dirty="0">
              <a:latin typeface="Myanmar3"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1949286985"/>
              </p:ext>
            </p:extLst>
          </p:nvPr>
        </p:nvGraphicFramePr>
        <p:xfrm>
          <a:off x="1309907" y="1694543"/>
          <a:ext cx="6553202" cy="3800134"/>
        </p:xfrm>
        <a:graphic>
          <a:graphicData uri="http://schemas.openxmlformats.org/drawingml/2006/table">
            <a:tbl>
              <a:tblPr>
                <a:tableStyleId>{00A15C55-8517-42AA-B614-E9B94910E393}</a:tableStyleId>
              </a:tblPr>
              <a:tblGrid>
                <a:gridCol w="4001137"/>
                <a:gridCol w="2552065"/>
              </a:tblGrid>
              <a:tr h="851994">
                <a:tc>
                  <a:txBody>
                    <a:bodyPr/>
                    <a:lstStyle/>
                    <a:p>
                      <a:pPr marL="0" marR="0" algn="ctr">
                        <a:lnSpc>
                          <a:spcPct val="115000"/>
                        </a:lnSpc>
                        <a:spcBef>
                          <a:spcPts val="0"/>
                        </a:spcBef>
                        <a:spcAft>
                          <a:spcPts val="0"/>
                        </a:spcAft>
                      </a:pPr>
                      <a:r>
                        <a:rPr lang="en-US" sz="2400" b="1" dirty="0" smtClean="0">
                          <a:effectLst/>
                          <a:latin typeface="Myanmar3" pitchFamily="18" charset="0"/>
                        </a:rPr>
                        <a:t>Factor</a:t>
                      </a:r>
                      <a:endParaRPr lang="en-US" sz="2400" b="1" dirty="0">
                        <a:effectLst/>
                        <a:latin typeface="Myanmar3" pitchFamily="18" charset="0"/>
                        <a:ea typeface="Calibri"/>
                        <a:cs typeface="Myanmar Text"/>
                      </a:endParaRPr>
                    </a:p>
                  </a:txBody>
                  <a:tcPr marL="0" marR="0" marT="0" marB="0" anchor="ctr"/>
                </a:tc>
                <a:tc>
                  <a:txBody>
                    <a:bodyPr/>
                    <a:lstStyle/>
                    <a:p>
                      <a:pPr marL="0" marR="0" algn="ctr">
                        <a:lnSpc>
                          <a:spcPct val="115000"/>
                        </a:lnSpc>
                        <a:spcBef>
                          <a:spcPts val="0"/>
                        </a:spcBef>
                        <a:spcAft>
                          <a:spcPts val="0"/>
                        </a:spcAft>
                      </a:pPr>
                      <a:r>
                        <a:rPr lang="en-US" sz="2400" b="1" dirty="0" smtClean="0">
                          <a:effectLst/>
                          <a:latin typeface="Myanmar3" pitchFamily="18" charset="0"/>
                        </a:rPr>
                        <a:t>Influence on resilience</a:t>
                      </a:r>
                      <a:endParaRPr lang="en-US" sz="2400" b="1" dirty="0">
                        <a:effectLst/>
                        <a:latin typeface="Myanmar3" pitchFamily="18" charset="0"/>
                        <a:ea typeface="Calibri"/>
                        <a:cs typeface="Myanmar Text"/>
                      </a:endParaRPr>
                    </a:p>
                  </a:txBody>
                  <a:tcPr marL="0" marR="0" marT="0" marB="0" anchor="ctr"/>
                </a:tc>
              </a:tr>
              <a:tr h="632822">
                <a:tc>
                  <a:txBody>
                    <a:bodyPr/>
                    <a:lstStyle/>
                    <a:p>
                      <a:pPr marL="0" marR="0" algn="l">
                        <a:lnSpc>
                          <a:spcPct val="115000"/>
                        </a:lnSpc>
                        <a:spcBef>
                          <a:spcPts val="0"/>
                        </a:spcBef>
                        <a:spcAft>
                          <a:spcPts val="0"/>
                        </a:spcAft>
                      </a:pPr>
                      <a:r>
                        <a:rPr lang="en-US" sz="2400" dirty="0" smtClean="0">
                          <a:effectLst/>
                          <a:latin typeface="Myanmar3" pitchFamily="18" charset="0"/>
                        </a:rPr>
                        <a:t>   Poverty level of State/region</a:t>
                      </a:r>
                      <a:endParaRPr lang="en-US" sz="2400" dirty="0">
                        <a:effectLst/>
                        <a:latin typeface="Myanmar3" pitchFamily="18" charset="0"/>
                        <a:ea typeface="Calibri"/>
                        <a:cs typeface="Myanmar Text"/>
                      </a:endParaRPr>
                    </a:p>
                  </a:txBody>
                  <a:tcPr marL="0" marR="0" marT="0" marB="0" anchor="ctr"/>
                </a:tc>
                <a:tc>
                  <a:txBody>
                    <a:bodyPr/>
                    <a:lstStyle/>
                    <a:p>
                      <a:pPr marL="0" marR="0" algn="ctr">
                        <a:lnSpc>
                          <a:spcPct val="115000"/>
                        </a:lnSpc>
                        <a:spcBef>
                          <a:spcPts val="0"/>
                        </a:spcBef>
                        <a:spcAft>
                          <a:spcPts val="0"/>
                        </a:spcAft>
                      </a:pPr>
                      <a:r>
                        <a:rPr lang="en-US" sz="2400" dirty="0" smtClean="0">
                          <a:effectLst/>
                          <a:latin typeface="Myanmar3" pitchFamily="18" charset="0"/>
                        </a:rPr>
                        <a:t>+++</a:t>
                      </a:r>
                      <a:endParaRPr lang="en-US" sz="2400" dirty="0">
                        <a:effectLst/>
                        <a:latin typeface="Myanmar3" pitchFamily="18" charset="0"/>
                        <a:ea typeface="Calibri"/>
                        <a:cs typeface="Myanmar Text"/>
                      </a:endParaRPr>
                    </a:p>
                  </a:txBody>
                  <a:tcPr marL="0" marR="0" marT="0" marB="0" anchor="ctr"/>
                </a:tc>
              </a:tr>
              <a:tr h="632822">
                <a:tc>
                  <a:txBody>
                    <a:bodyPr/>
                    <a:lstStyle/>
                    <a:p>
                      <a:pPr marL="0" marR="0" algn="l">
                        <a:lnSpc>
                          <a:spcPct val="115000"/>
                        </a:lnSpc>
                        <a:spcBef>
                          <a:spcPts val="0"/>
                        </a:spcBef>
                        <a:spcAft>
                          <a:spcPts val="0"/>
                        </a:spcAft>
                      </a:pPr>
                      <a:r>
                        <a:rPr lang="en-US" sz="2400" dirty="0" smtClean="0">
                          <a:effectLst/>
                          <a:latin typeface="Myanmar3" pitchFamily="18" charset="0"/>
                        </a:rPr>
                        <a:t>   Unemployment level (all)</a:t>
                      </a:r>
                      <a:endParaRPr lang="en-US" sz="2400" dirty="0">
                        <a:effectLst/>
                        <a:latin typeface="Myanmar3" pitchFamily="18" charset="0"/>
                        <a:ea typeface="Calibri"/>
                        <a:cs typeface="Myanmar Text"/>
                      </a:endParaRPr>
                    </a:p>
                  </a:txBody>
                  <a:tcPr marL="0" marR="0" marT="0" marB="0" anchor="ctr"/>
                </a:tc>
                <a:tc>
                  <a:txBody>
                    <a:bodyPr/>
                    <a:lstStyle/>
                    <a:p>
                      <a:pPr marL="0" marR="0" algn="ctr">
                        <a:lnSpc>
                          <a:spcPct val="115000"/>
                        </a:lnSpc>
                        <a:spcBef>
                          <a:spcPts val="0"/>
                        </a:spcBef>
                        <a:spcAft>
                          <a:spcPts val="0"/>
                        </a:spcAft>
                      </a:pPr>
                      <a:r>
                        <a:rPr lang="en-US" sz="2400" dirty="0" smtClean="0">
                          <a:effectLst/>
                          <a:latin typeface="Myanmar3" pitchFamily="18" charset="0"/>
                        </a:rPr>
                        <a:t>N</a:t>
                      </a:r>
                      <a:endParaRPr lang="en-US" sz="2400" dirty="0">
                        <a:effectLst/>
                        <a:latin typeface="Myanmar3" pitchFamily="18" charset="0"/>
                        <a:ea typeface="Calibri"/>
                        <a:cs typeface="Myanmar Text"/>
                      </a:endParaRPr>
                    </a:p>
                  </a:txBody>
                  <a:tcPr marL="0" marR="0" marT="0" marB="0" anchor="ctr"/>
                </a:tc>
              </a:tr>
              <a:tr h="632822">
                <a:tc>
                  <a:txBody>
                    <a:bodyPr/>
                    <a:lstStyle/>
                    <a:p>
                      <a:pPr marL="0" marR="0" algn="l">
                        <a:lnSpc>
                          <a:spcPct val="115000"/>
                        </a:lnSpc>
                        <a:spcBef>
                          <a:spcPts val="0"/>
                        </a:spcBef>
                        <a:spcAft>
                          <a:spcPts val="0"/>
                        </a:spcAft>
                      </a:pPr>
                      <a:r>
                        <a:rPr lang="en-US" sz="2400" dirty="0" smtClean="0">
                          <a:effectLst/>
                          <a:latin typeface="Myanmar3" pitchFamily="18" charset="0"/>
                        </a:rPr>
                        <a:t>   Unemployment level (youth)</a:t>
                      </a:r>
                      <a:endParaRPr lang="en-US" sz="2400" dirty="0">
                        <a:effectLst/>
                        <a:latin typeface="Myanmar3" pitchFamily="18" charset="0"/>
                        <a:ea typeface="Calibri"/>
                        <a:cs typeface="Myanmar Text"/>
                      </a:endParaRPr>
                    </a:p>
                  </a:txBody>
                  <a:tcPr marL="0" marR="0" marT="0" marB="0" anchor="ctr"/>
                </a:tc>
                <a:tc>
                  <a:txBody>
                    <a:bodyPr/>
                    <a:lstStyle/>
                    <a:p>
                      <a:pPr marL="0" marR="0" algn="ctr">
                        <a:lnSpc>
                          <a:spcPct val="115000"/>
                        </a:lnSpc>
                        <a:spcBef>
                          <a:spcPts val="0"/>
                        </a:spcBef>
                        <a:spcAft>
                          <a:spcPts val="0"/>
                        </a:spcAft>
                      </a:pPr>
                      <a:r>
                        <a:rPr lang="en-US" sz="2400" dirty="0" smtClean="0">
                          <a:effectLst/>
                          <a:latin typeface="Myanmar3" pitchFamily="18" charset="0"/>
                        </a:rPr>
                        <a:t>++</a:t>
                      </a:r>
                      <a:endParaRPr lang="en-US" sz="2400" dirty="0">
                        <a:effectLst/>
                        <a:latin typeface="Myanmar3" pitchFamily="18" charset="0"/>
                        <a:ea typeface="Calibri"/>
                        <a:cs typeface="Myanmar Text"/>
                      </a:endParaRPr>
                    </a:p>
                  </a:txBody>
                  <a:tcPr marL="0" marR="0" marT="0" marB="0" anchor="ctr"/>
                </a:tc>
              </a:tr>
              <a:tr h="632822">
                <a:tc>
                  <a:txBody>
                    <a:bodyPr/>
                    <a:lstStyle/>
                    <a:p>
                      <a:pPr marL="0" marR="0" algn="l">
                        <a:lnSpc>
                          <a:spcPct val="115000"/>
                        </a:lnSpc>
                        <a:spcBef>
                          <a:spcPts val="0"/>
                        </a:spcBef>
                        <a:spcAft>
                          <a:spcPts val="0"/>
                        </a:spcAft>
                      </a:pPr>
                      <a:r>
                        <a:rPr lang="en-US" sz="2400" dirty="0" smtClean="0">
                          <a:effectLst/>
                          <a:latin typeface="Myanmar3" pitchFamily="18" charset="0"/>
                        </a:rPr>
                        <a:t>   Inequality</a:t>
                      </a:r>
                      <a:endParaRPr lang="en-US" sz="2400" dirty="0">
                        <a:effectLst/>
                        <a:latin typeface="Myanmar3" pitchFamily="18" charset="0"/>
                        <a:ea typeface="Calibri"/>
                        <a:cs typeface="Myanmar Text"/>
                      </a:endParaRPr>
                    </a:p>
                  </a:txBody>
                  <a:tcPr marL="0" marR="0" marT="0" marB="0" anchor="ctr"/>
                </a:tc>
                <a:tc>
                  <a:txBody>
                    <a:bodyPr/>
                    <a:lstStyle/>
                    <a:p>
                      <a:pPr marL="0" marR="0" algn="ctr">
                        <a:lnSpc>
                          <a:spcPct val="115000"/>
                        </a:lnSpc>
                        <a:spcBef>
                          <a:spcPts val="0"/>
                        </a:spcBef>
                        <a:spcAft>
                          <a:spcPts val="0"/>
                        </a:spcAft>
                      </a:pPr>
                      <a:r>
                        <a:rPr lang="en-US" sz="2400" dirty="0" smtClean="0">
                          <a:effectLst/>
                          <a:latin typeface="Myanmar3" pitchFamily="18" charset="0"/>
                        </a:rPr>
                        <a:t>+++</a:t>
                      </a:r>
                      <a:endParaRPr lang="en-US" sz="2400" dirty="0">
                        <a:effectLst/>
                        <a:latin typeface="Myanmar3" pitchFamily="18" charset="0"/>
                        <a:ea typeface="Calibri"/>
                        <a:cs typeface="Myanmar Text"/>
                      </a:endParaRPr>
                    </a:p>
                  </a:txBody>
                  <a:tcPr marL="0" marR="0" marT="0" marB="0" anchor="ctr"/>
                </a:tc>
              </a:tr>
            </a:tbl>
          </a:graphicData>
        </a:graphic>
      </p:graphicFrame>
    </p:spTree>
    <p:extLst>
      <p:ext uri="{BB962C8B-B14F-4D97-AF65-F5344CB8AC3E}">
        <p14:creationId xmlns:p14="http://schemas.microsoft.com/office/powerpoint/2010/main" xmlns="" val="3091200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158" y="1172482"/>
            <a:ext cx="7886700" cy="467632"/>
          </a:xfrm>
        </p:spPr>
        <p:txBody>
          <a:bodyPr>
            <a:normAutofit/>
          </a:bodyPr>
          <a:lstStyle/>
          <a:p>
            <a:pPr marL="0" indent="0">
              <a:buNone/>
            </a:pPr>
            <a:r>
              <a:rPr lang="en-US" sz="2400" b="1" dirty="0" smtClean="0">
                <a:latin typeface="Myanmar3" pitchFamily="18" charset="0"/>
              </a:rPr>
              <a:t>1. Diversity (Livelihood)</a:t>
            </a:r>
          </a:p>
          <a:p>
            <a:pPr marL="0" indent="0">
              <a:buNone/>
            </a:pPr>
            <a:endParaRPr lang="en-US" sz="2400" b="1" dirty="0">
              <a:latin typeface="Myanmar3" pitchFamily="18" charset="0"/>
            </a:endParaRPr>
          </a:p>
        </p:txBody>
      </p:sp>
      <p:sp>
        <p:nvSpPr>
          <p:cNvPr id="5" name="Title 1"/>
          <p:cNvSpPr txBox="1">
            <a:spLocks/>
          </p:cNvSpPr>
          <p:nvPr/>
        </p:nvSpPr>
        <p:spPr>
          <a:xfrm>
            <a:off x="1857823" y="295366"/>
            <a:ext cx="5457371" cy="633545"/>
          </a:xfrm>
          <a:prstGeom prst="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600" b="1" dirty="0" smtClean="0">
                <a:solidFill>
                  <a:sysClr val="windowText" lastClr="000000"/>
                </a:solidFill>
                <a:latin typeface="Myanmar3" pitchFamily="18" charset="0"/>
                <a:cs typeface="Arial" panose="020B0604020202020204" pitchFamily="34" charset="0"/>
              </a:rPr>
              <a:t>Key Issues to Build Resilience</a:t>
            </a:r>
            <a:endParaRPr lang="en-US" sz="2600" b="1" dirty="0">
              <a:solidFill>
                <a:sysClr val="windowText" lastClr="000000"/>
              </a:solidFill>
              <a:latin typeface="Myanmar3" pitchFamily="18" charset="0"/>
              <a:cs typeface="Arial" panose="020B0604020202020204" pitchFamily="34" charset="0"/>
            </a:endParaRPr>
          </a:p>
        </p:txBody>
      </p:sp>
      <p:sp>
        <p:nvSpPr>
          <p:cNvPr id="8" name="Content Placeholder 2"/>
          <p:cNvSpPr txBox="1">
            <a:spLocks/>
          </p:cNvSpPr>
          <p:nvPr/>
        </p:nvSpPr>
        <p:spPr>
          <a:xfrm>
            <a:off x="435427" y="5272776"/>
            <a:ext cx="8490859" cy="162151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2400" dirty="0">
                <a:latin typeface="Myanmar3" pitchFamily="18" charset="0"/>
              </a:rPr>
              <a:t>Overall: </a:t>
            </a:r>
            <a:r>
              <a:rPr lang="en-US" sz="2400" dirty="0" smtClean="0">
                <a:latin typeface="Myanmar3" pitchFamily="18" charset="0"/>
              </a:rPr>
              <a:t>Just increased </a:t>
            </a:r>
            <a:r>
              <a:rPr lang="en-US" sz="2400" dirty="0">
                <a:latin typeface="Myanmar3" pitchFamily="18" charset="0"/>
              </a:rPr>
              <a:t>livelihood diversity is not </a:t>
            </a:r>
            <a:r>
              <a:rPr lang="en-US" sz="2400" dirty="0" smtClean="0">
                <a:latin typeface="Myanmar3" pitchFamily="18" charset="0"/>
              </a:rPr>
              <a:t>directly associated </a:t>
            </a:r>
            <a:r>
              <a:rPr lang="en-US" sz="2400" dirty="0">
                <a:latin typeface="Myanmar3" pitchFamily="18" charset="0"/>
              </a:rPr>
              <a:t>with greater </a:t>
            </a:r>
            <a:r>
              <a:rPr lang="en-US" sz="2400" dirty="0" smtClean="0">
                <a:latin typeface="Myanmar3" pitchFamily="18" charset="0"/>
              </a:rPr>
              <a:t>resilience. </a:t>
            </a:r>
            <a:r>
              <a:rPr lang="en-US" sz="2400" dirty="0">
                <a:latin typeface="Myanmar3" pitchFamily="18" charset="0"/>
              </a:rPr>
              <a:t>The highest levels of resilience are found in households with a stable agricultural </a:t>
            </a:r>
            <a:r>
              <a:rPr lang="en-US" sz="2400" dirty="0" smtClean="0">
                <a:latin typeface="Myanmar3" pitchFamily="18" charset="0"/>
              </a:rPr>
              <a:t>base.</a:t>
            </a:r>
            <a:endParaRPr lang="en-US" sz="2400" dirty="0">
              <a:latin typeface="Myanmar3" pitchFamily="18" charset="0"/>
            </a:endParaRPr>
          </a:p>
          <a:p>
            <a:pPr marL="0" indent="0" algn="just">
              <a:lnSpc>
                <a:spcPct val="150000"/>
              </a:lnSpc>
              <a:buFont typeface="Arial" panose="020B0604020202020204" pitchFamily="34" charset="0"/>
              <a:buNone/>
            </a:pPr>
            <a:endParaRPr lang="en-US" sz="2200" b="1" dirty="0">
              <a:latin typeface="Myanmar3"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811328423"/>
              </p:ext>
            </p:extLst>
          </p:nvPr>
        </p:nvGraphicFramePr>
        <p:xfrm>
          <a:off x="1043208" y="1752600"/>
          <a:ext cx="7086600" cy="3312888"/>
        </p:xfrm>
        <a:graphic>
          <a:graphicData uri="http://schemas.openxmlformats.org/drawingml/2006/table">
            <a:tbl>
              <a:tblPr firstRow="1" bandRow="1">
                <a:tableStyleId>{5C22544A-7EE6-4342-B048-85BDC9FD1C3A}</a:tableStyleId>
              </a:tblPr>
              <a:tblGrid>
                <a:gridCol w="2362200"/>
                <a:gridCol w="2362200"/>
                <a:gridCol w="2362200"/>
              </a:tblGrid>
              <a:tr h="489403">
                <a:tc>
                  <a:txBody>
                    <a:bodyPr/>
                    <a:lstStyle/>
                    <a:p>
                      <a:pPr algn="ctr"/>
                      <a:endParaRPr lang="en-US" sz="2000" dirty="0">
                        <a:latin typeface="Myanmar3" pitchFamily="18" charset="0"/>
                      </a:endParaRPr>
                    </a:p>
                  </a:txBody>
                  <a:tcPr anchor="ctr"/>
                </a:tc>
                <a:tc>
                  <a:txBody>
                    <a:bodyPr/>
                    <a:lstStyle/>
                    <a:p>
                      <a:pPr algn="ctr"/>
                      <a:r>
                        <a:rPr lang="en-US" sz="2000" dirty="0" smtClean="0">
                          <a:latin typeface="Myanmar3" pitchFamily="18" charset="0"/>
                        </a:rPr>
                        <a:t>Resilience</a:t>
                      </a:r>
                      <a:endParaRPr lang="en-US" sz="2000" dirty="0">
                        <a:latin typeface="Myanmar3" pitchFamily="18" charset="0"/>
                      </a:endParaRPr>
                    </a:p>
                  </a:txBody>
                  <a:tcPr anchor="ctr"/>
                </a:tc>
                <a:tc>
                  <a:txBody>
                    <a:bodyPr/>
                    <a:lstStyle/>
                    <a:p>
                      <a:pPr algn="ctr"/>
                      <a:r>
                        <a:rPr lang="en-US" sz="2000" dirty="0" smtClean="0">
                          <a:latin typeface="Myanmar3" pitchFamily="18" charset="0"/>
                        </a:rPr>
                        <a:t>% low</a:t>
                      </a:r>
                      <a:r>
                        <a:rPr lang="en-US" sz="2000" baseline="0" dirty="0" smtClean="0">
                          <a:latin typeface="Myanmar3" pitchFamily="18" charset="0"/>
                        </a:rPr>
                        <a:t> resilience</a:t>
                      </a:r>
                      <a:endParaRPr lang="en-US" sz="2000" dirty="0">
                        <a:latin typeface="Myanmar3" pitchFamily="18" charset="0"/>
                      </a:endParaRPr>
                    </a:p>
                  </a:txBody>
                  <a:tcPr anchor="ctr"/>
                </a:tc>
              </a:tr>
              <a:tr h="489403">
                <a:tc>
                  <a:txBody>
                    <a:bodyPr/>
                    <a:lstStyle/>
                    <a:p>
                      <a:pPr algn="ctr"/>
                      <a:r>
                        <a:rPr lang="en-US" sz="2000" dirty="0" smtClean="0">
                          <a:latin typeface="Myanmar3" pitchFamily="18" charset="0"/>
                        </a:rPr>
                        <a:t>Agriculture only</a:t>
                      </a:r>
                      <a:endParaRPr lang="en-US" sz="2000" dirty="0">
                        <a:latin typeface="Myanmar3" pitchFamily="18" charset="0"/>
                      </a:endParaRPr>
                    </a:p>
                  </a:txBody>
                  <a:tcPr anchor="ctr"/>
                </a:tc>
                <a:tc>
                  <a:txBody>
                    <a:bodyPr/>
                    <a:lstStyle/>
                    <a:p>
                      <a:pPr algn="ctr"/>
                      <a:r>
                        <a:rPr lang="en-US" sz="2000" dirty="0" smtClean="0">
                          <a:latin typeface="Myanmar3" pitchFamily="18" charset="0"/>
                        </a:rPr>
                        <a:t>2.20</a:t>
                      </a:r>
                      <a:endParaRPr lang="en-US" sz="2000" dirty="0">
                        <a:latin typeface="Myanmar3" pitchFamily="18" charset="0"/>
                      </a:endParaRPr>
                    </a:p>
                  </a:txBody>
                  <a:tcPr anchor="ctr"/>
                </a:tc>
                <a:tc>
                  <a:txBody>
                    <a:bodyPr/>
                    <a:lstStyle/>
                    <a:p>
                      <a:pPr algn="ctr"/>
                      <a:r>
                        <a:rPr lang="en-US" sz="2000" dirty="0" smtClean="0">
                          <a:latin typeface="Myanmar3" pitchFamily="18" charset="0"/>
                        </a:rPr>
                        <a:t>16.7%</a:t>
                      </a:r>
                      <a:endParaRPr lang="en-US" sz="2000" dirty="0">
                        <a:latin typeface="Myanmar3" pitchFamily="18" charset="0"/>
                      </a:endParaRPr>
                    </a:p>
                  </a:txBody>
                  <a:tcPr anchor="ctr"/>
                </a:tc>
              </a:tr>
              <a:tr h="489403">
                <a:tc>
                  <a:txBody>
                    <a:bodyPr/>
                    <a:lstStyle/>
                    <a:p>
                      <a:pPr algn="ctr"/>
                      <a:r>
                        <a:rPr lang="en-US" sz="2000" dirty="0" smtClean="0">
                          <a:latin typeface="Myanmar3" pitchFamily="18" charset="0"/>
                        </a:rPr>
                        <a:t>Fishing</a:t>
                      </a:r>
                      <a:r>
                        <a:rPr lang="en-US" sz="2000" baseline="0" dirty="0" smtClean="0">
                          <a:latin typeface="Myanmar3" pitchFamily="18" charset="0"/>
                        </a:rPr>
                        <a:t> Only</a:t>
                      </a:r>
                      <a:endParaRPr lang="en-US" sz="2000" dirty="0">
                        <a:latin typeface="Myanmar3" pitchFamily="18" charset="0"/>
                      </a:endParaRPr>
                    </a:p>
                  </a:txBody>
                  <a:tcPr anchor="ctr"/>
                </a:tc>
                <a:tc>
                  <a:txBody>
                    <a:bodyPr/>
                    <a:lstStyle/>
                    <a:p>
                      <a:pPr algn="ctr"/>
                      <a:r>
                        <a:rPr lang="en-US" sz="2000" dirty="0" smtClean="0">
                          <a:latin typeface="Myanmar3" pitchFamily="18" charset="0"/>
                        </a:rPr>
                        <a:t>1.94</a:t>
                      </a:r>
                      <a:endParaRPr lang="en-US" sz="2000" dirty="0">
                        <a:latin typeface="Myanmar3" pitchFamily="18" charset="0"/>
                      </a:endParaRPr>
                    </a:p>
                  </a:txBody>
                  <a:tcPr anchor="ctr"/>
                </a:tc>
                <a:tc>
                  <a:txBody>
                    <a:bodyPr/>
                    <a:lstStyle/>
                    <a:p>
                      <a:pPr algn="ctr"/>
                      <a:r>
                        <a:rPr lang="en-US" sz="2000" dirty="0" smtClean="0">
                          <a:latin typeface="Myanmar3" pitchFamily="18" charset="0"/>
                        </a:rPr>
                        <a:t>21%</a:t>
                      </a:r>
                      <a:endParaRPr lang="en-US" sz="2000" dirty="0">
                        <a:latin typeface="Myanmar3" pitchFamily="18" charset="0"/>
                      </a:endParaRPr>
                    </a:p>
                  </a:txBody>
                  <a:tcPr anchor="ctr"/>
                </a:tc>
              </a:tr>
              <a:tr h="489403">
                <a:tc>
                  <a:txBody>
                    <a:bodyPr/>
                    <a:lstStyle/>
                    <a:p>
                      <a:pPr algn="ctr"/>
                      <a:r>
                        <a:rPr lang="en-US" sz="2000" dirty="0" smtClean="0">
                          <a:latin typeface="Myanmar3" pitchFamily="18" charset="0"/>
                        </a:rPr>
                        <a:t>Livestock only</a:t>
                      </a:r>
                      <a:endParaRPr lang="en-US" sz="2000" dirty="0">
                        <a:latin typeface="Myanmar3" pitchFamily="18" charset="0"/>
                      </a:endParaRPr>
                    </a:p>
                  </a:txBody>
                  <a:tcPr anchor="ctr"/>
                </a:tc>
                <a:tc>
                  <a:txBody>
                    <a:bodyPr/>
                    <a:lstStyle/>
                    <a:p>
                      <a:pPr algn="ctr"/>
                      <a:r>
                        <a:rPr lang="en-US" sz="2000" dirty="0" smtClean="0">
                          <a:latin typeface="Myanmar3" pitchFamily="18" charset="0"/>
                        </a:rPr>
                        <a:t>2.12</a:t>
                      </a:r>
                      <a:endParaRPr lang="en-US" sz="2000" dirty="0">
                        <a:latin typeface="Myanmar3" pitchFamily="18" charset="0"/>
                      </a:endParaRPr>
                    </a:p>
                  </a:txBody>
                  <a:tcPr anchor="ctr"/>
                </a:tc>
                <a:tc>
                  <a:txBody>
                    <a:bodyPr/>
                    <a:lstStyle/>
                    <a:p>
                      <a:pPr algn="ctr"/>
                      <a:r>
                        <a:rPr lang="en-US" sz="2000" dirty="0" smtClean="0">
                          <a:latin typeface="Myanmar3" pitchFamily="18" charset="0"/>
                        </a:rPr>
                        <a:t>16.8%</a:t>
                      </a:r>
                      <a:endParaRPr lang="en-US" sz="2000" dirty="0">
                        <a:latin typeface="Myanmar3" pitchFamily="18" charset="0"/>
                      </a:endParaRPr>
                    </a:p>
                  </a:txBody>
                  <a:tcPr anchor="ctr"/>
                </a:tc>
              </a:tr>
              <a:tr h="865873">
                <a:tc>
                  <a:txBody>
                    <a:bodyPr/>
                    <a:lstStyle/>
                    <a:p>
                      <a:pPr algn="ctr"/>
                      <a:r>
                        <a:rPr lang="en-US" sz="2000" dirty="0" smtClean="0">
                          <a:latin typeface="Myanmar3" pitchFamily="18" charset="0"/>
                        </a:rPr>
                        <a:t>Agriculture + livestock</a:t>
                      </a:r>
                      <a:endParaRPr lang="en-US" sz="2000" dirty="0">
                        <a:latin typeface="Myanmar3" pitchFamily="18" charset="0"/>
                      </a:endParaRPr>
                    </a:p>
                  </a:txBody>
                  <a:tcPr anchor="ctr"/>
                </a:tc>
                <a:tc>
                  <a:txBody>
                    <a:bodyPr/>
                    <a:lstStyle/>
                    <a:p>
                      <a:pPr algn="ctr"/>
                      <a:r>
                        <a:rPr lang="en-US" sz="2000" dirty="0" smtClean="0">
                          <a:latin typeface="Myanmar3" pitchFamily="18" charset="0"/>
                        </a:rPr>
                        <a:t>2.12</a:t>
                      </a:r>
                      <a:endParaRPr lang="en-US" sz="2000" dirty="0">
                        <a:latin typeface="Myanmar3" pitchFamily="18" charset="0"/>
                      </a:endParaRPr>
                    </a:p>
                  </a:txBody>
                  <a:tcPr anchor="ctr"/>
                </a:tc>
                <a:tc>
                  <a:txBody>
                    <a:bodyPr/>
                    <a:lstStyle/>
                    <a:p>
                      <a:pPr algn="ctr"/>
                      <a:r>
                        <a:rPr lang="en-US" sz="2000" dirty="0" smtClean="0">
                          <a:latin typeface="Myanmar3" pitchFamily="18" charset="0"/>
                        </a:rPr>
                        <a:t>17.8%</a:t>
                      </a:r>
                      <a:endParaRPr lang="en-US" sz="2000" dirty="0">
                        <a:latin typeface="Myanmar3" pitchFamily="18" charset="0"/>
                      </a:endParaRPr>
                    </a:p>
                  </a:txBody>
                  <a:tcPr anchor="ctr"/>
                </a:tc>
              </a:tr>
              <a:tr h="489403">
                <a:tc>
                  <a:txBody>
                    <a:bodyPr/>
                    <a:lstStyle/>
                    <a:p>
                      <a:pPr algn="ctr"/>
                      <a:r>
                        <a:rPr lang="en-US" sz="2000" dirty="0" smtClean="0">
                          <a:latin typeface="Myanmar3" pitchFamily="18" charset="0"/>
                        </a:rPr>
                        <a:t>Fishing + livestock</a:t>
                      </a:r>
                      <a:endParaRPr lang="en-US" sz="2000" dirty="0">
                        <a:latin typeface="Myanmar3" pitchFamily="18" charset="0"/>
                      </a:endParaRPr>
                    </a:p>
                  </a:txBody>
                  <a:tcPr anchor="ctr"/>
                </a:tc>
                <a:tc>
                  <a:txBody>
                    <a:bodyPr/>
                    <a:lstStyle/>
                    <a:p>
                      <a:pPr algn="ctr"/>
                      <a:r>
                        <a:rPr lang="en-US" sz="2000" dirty="0" smtClean="0">
                          <a:latin typeface="Myanmar3" pitchFamily="18" charset="0"/>
                        </a:rPr>
                        <a:t>2.03</a:t>
                      </a:r>
                      <a:endParaRPr lang="en-US" sz="2000" dirty="0">
                        <a:latin typeface="Myanmar3" pitchFamily="18" charset="0"/>
                      </a:endParaRPr>
                    </a:p>
                  </a:txBody>
                  <a:tcPr anchor="ctr"/>
                </a:tc>
                <a:tc>
                  <a:txBody>
                    <a:bodyPr/>
                    <a:lstStyle/>
                    <a:p>
                      <a:pPr algn="ctr"/>
                      <a:r>
                        <a:rPr lang="en-US" sz="2000" dirty="0" smtClean="0">
                          <a:latin typeface="Myanmar3" pitchFamily="18" charset="0"/>
                        </a:rPr>
                        <a:t>18.8%</a:t>
                      </a:r>
                      <a:endParaRPr lang="en-US" sz="2000" dirty="0">
                        <a:latin typeface="Myanmar3" pitchFamily="18" charset="0"/>
                      </a:endParaRPr>
                    </a:p>
                  </a:txBody>
                  <a:tcPr anchor="ctr"/>
                </a:tc>
              </a:tr>
            </a:tbl>
          </a:graphicData>
        </a:graphic>
      </p:graphicFrame>
    </p:spTree>
    <p:extLst>
      <p:ext uri="{BB962C8B-B14F-4D97-AF65-F5344CB8AC3E}">
        <p14:creationId xmlns:p14="http://schemas.microsoft.com/office/powerpoint/2010/main" xmlns="" val="2154743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158" y="1172482"/>
            <a:ext cx="7886700" cy="467632"/>
          </a:xfrm>
        </p:spPr>
        <p:txBody>
          <a:bodyPr>
            <a:normAutofit/>
          </a:bodyPr>
          <a:lstStyle/>
          <a:p>
            <a:pPr marL="0" indent="0">
              <a:buNone/>
            </a:pPr>
            <a:r>
              <a:rPr lang="en-US" sz="2400" b="1" dirty="0" smtClean="0">
                <a:latin typeface="Myanmar3" pitchFamily="18" charset="0"/>
              </a:rPr>
              <a:t>1. Diversity (Income)</a:t>
            </a:r>
          </a:p>
          <a:p>
            <a:pPr marL="0" indent="0">
              <a:buNone/>
            </a:pPr>
            <a:endParaRPr lang="en-US" sz="2400" b="1" dirty="0">
              <a:latin typeface="Myanmar3" pitchFamily="18" charset="0"/>
            </a:endParaRPr>
          </a:p>
        </p:txBody>
      </p:sp>
      <p:sp>
        <p:nvSpPr>
          <p:cNvPr id="5" name="Title 1"/>
          <p:cNvSpPr txBox="1">
            <a:spLocks/>
          </p:cNvSpPr>
          <p:nvPr/>
        </p:nvSpPr>
        <p:spPr>
          <a:xfrm>
            <a:off x="1857823" y="295366"/>
            <a:ext cx="5457371" cy="633545"/>
          </a:xfrm>
          <a:prstGeom prst="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600" b="1" dirty="0" smtClean="0">
                <a:solidFill>
                  <a:sysClr val="windowText" lastClr="000000"/>
                </a:solidFill>
                <a:latin typeface="Myanmar3" pitchFamily="18" charset="0"/>
                <a:cs typeface="Arial" panose="020B0604020202020204" pitchFamily="34" charset="0"/>
              </a:rPr>
              <a:t>Key Issues to Build Resilience</a:t>
            </a:r>
            <a:endParaRPr lang="en-US" sz="2600" b="1" dirty="0">
              <a:solidFill>
                <a:sysClr val="windowText" lastClr="000000"/>
              </a:solidFill>
              <a:latin typeface="Myanmar3" pitchFamily="18" charset="0"/>
              <a:cs typeface="Arial" panose="020B0604020202020204" pitchFamily="34" charset="0"/>
            </a:endParaRPr>
          </a:p>
        </p:txBody>
      </p:sp>
      <p:sp>
        <p:nvSpPr>
          <p:cNvPr id="8" name="Content Placeholder 2"/>
          <p:cNvSpPr txBox="1">
            <a:spLocks/>
          </p:cNvSpPr>
          <p:nvPr/>
        </p:nvSpPr>
        <p:spPr>
          <a:xfrm>
            <a:off x="435427" y="5272776"/>
            <a:ext cx="8490859" cy="130219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2400" dirty="0" smtClean="0">
                <a:latin typeface="Myanmar3" pitchFamily="18" charset="0"/>
              </a:rPr>
              <a:t>Amongst </a:t>
            </a:r>
            <a:r>
              <a:rPr lang="en-US" sz="2400" dirty="0">
                <a:latin typeface="Myanmar3" pitchFamily="18" charset="0"/>
              </a:rPr>
              <a:t>households with daily wage as a significant income source, income diversity is strongly linked to resilience</a:t>
            </a:r>
            <a:endParaRPr lang="en-US" sz="2400" b="1" dirty="0">
              <a:latin typeface="Myanmar3"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2894470182"/>
              </p:ext>
            </p:extLst>
          </p:nvPr>
        </p:nvGraphicFramePr>
        <p:xfrm>
          <a:off x="1533066" y="1794258"/>
          <a:ext cx="6019800" cy="3558548"/>
        </p:xfrm>
        <a:graphic>
          <a:graphicData uri="http://schemas.openxmlformats.org/drawingml/2006/table">
            <a:tbl>
              <a:tblPr>
                <a:tableStyleId>{17292A2E-F333-43FB-9621-5CBBE7FDCDCB}</a:tableStyleId>
              </a:tblPr>
              <a:tblGrid>
                <a:gridCol w="2006600"/>
                <a:gridCol w="2006600"/>
                <a:gridCol w="2006600"/>
              </a:tblGrid>
              <a:tr h="504818">
                <a:tc>
                  <a:txBody>
                    <a:bodyPr/>
                    <a:lstStyle/>
                    <a:p>
                      <a:pPr algn="ctr" fontAlgn="ctr"/>
                      <a:r>
                        <a:rPr lang="en-US" sz="2200" b="1" u="none" strike="noStrike" dirty="0" smtClean="0">
                          <a:effectLst/>
                          <a:latin typeface="Myanmar3" pitchFamily="18" charset="0"/>
                        </a:rPr>
                        <a:t>Sources</a:t>
                      </a:r>
                      <a:endParaRPr lang="en-US" sz="2200" b="1" i="0" u="none" strike="noStrike" dirty="0">
                        <a:solidFill>
                          <a:srgbClr val="000000"/>
                        </a:solidFill>
                        <a:effectLst/>
                        <a:latin typeface="Myanmar3" pitchFamily="18" charset="0"/>
                      </a:endParaRPr>
                    </a:p>
                  </a:txBody>
                  <a:tcPr marL="9525" marR="9525" marT="9525" marB="0" anchor="ctr"/>
                </a:tc>
                <a:tc>
                  <a:txBody>
                    <a:bodyPr/>
                    <a:lstStyle/>
                    <a:p>
                      <a:pPr algn="ctr" fontAlgn="ctr"/>
                      <a:r>
                        <a:rPr lang="en-US" sz="2200" b="1" u="none" strike="noStrike" dirty="0" smtClean="0">
                          <a:effectLst/>
                          <a:latin typeface="Myanmar3" pitchFamily="18" charset="0"/>
                        </a:rPr>
                        <a:t>Resilience</a:t>
                      </a:r>
                      <a:endParaRPr lang="en-US" sz="2200" b="1" i="0" u="none" strike="noStrike" dirty="0">
                        <a:solidFill>
                          <a:srgbClr val="000000"/>
                        </a:solidFill>
                        <a:effectLst/>
                        <a:latin typeface="Myanmar3" pitchFamily="18" charset="0"/>
                      </a:endParaRPr>
                    </a:p>
                  </a:txBody>
                  <a:tcPr marL="9525" marR="9525" marT="9525" marB="0" anchor="ctr"/>
                </a:tc>
                <a:tc>
                  <a:txBody>
                    <a:bodyPr/>
                    <a:lstStyle/>
                    <a:p>
                      <a:pPr algn="ctr" fontAlgn="ctr"/>
                      <a:r>
                        <a:rPr lang="en-US" sz="2200" b="1" u="none" strike="noStrike" dirty="0" smtClean="0">
                          <a:effectLst/>
                          <a:latin typeface="Myanmar3" pitchFamily="18" charset="0"/>
                        </a:rPr>
                        <a:t>% Low resilient</a:t>
                      </a:r>
                      <a:endParaRPr lang="en-US" sz="2200" b="1" i="0" u="none" strike="noStrike" dirty="0">
                        <a:solidFill>
                          <a:srgbClr val="000000"/>
                        </a:solidFill>
                        <a:effectLst/>
                        <a:latin typeface="Myanmar3" pitchFamily="18" charset="0"/>
                      </a:endParaRPr>
                    </a:p>
                  </a:txBody>
                  <a:tcPr marL="9525" marR="9525" marT="9525" marB="0" anchor="ctr"/>
                </a:tc>
              </a:tr>
              <a:tr h="411209">
                <a:tc>
                  <a:txBody>
                    <a:bodyPr/>
                    <a:lstStyle/>
                    <a:p>
                      <a:pPr algn="ctr" fontAlgn="ctr"/>
                      <a:r>
                        <a:rPr lang="en-US" sz="2200" u="none" strike="noStrike" dirty="0">
                          <a:effectLst/>
                          <a:latin typeface="Myanmar3" pitchFamily="18" charset="0"/>
                        </a:rPr>
                        <a:t>1</a:t>
                      </a:r>
                      <a:endParaRPr lang="en-US" sz="2200" b="0" i="0" u="none" strike="noStrike" dirty="0">
                        <a:solidFill>
                          <a:srgbClr val="000000"/>
                        </a:solidFill>
                        <a:effectLst/>
                        <a:latin typeface="Myanmar3" pitchFamily="18" charset="0"/>
                      </a:endParaRPr>
                    </a:p>
                  </a:txBody>
                  <a:tcPr marL="9525" marR="9525" marT="9525" marB="0" anchor="ctr"/>
                </a:tc>
                <a:tc>
                  <a:txBody>
                    <a:bodyPr/>
                    <a:lstStyle/>
                    <a:p>
                      <a:pPr algn="ctr" fontAlgn="ctr"/>
                      <a:r>
                        <a:rPr lang="en-US" sz="2200" u="none" strike="noStrike" dirty="0">
                          <a:effectLst/>
                          <a:latin typeface="Myanmar3" pitchFamily="18" charset="0"/>
                        </a:rPr>
                        <a:t>1.7</a:t>
                      </a:r>
                      <a:endParaRPr lang="en-US" sz="2200" b="0" i="0" u="none" strike="noStrike" dirty="0">
                        <a:solidFill>
                          <a:srgbClr val="000000"/>
                        </a:solidFill>
                        <a:effectLst/>
                        <a:latin typeface="Myanmar3" pitchFamily="18" charset="0"/>
                      </a:endParaRPr>
                    </a:p>
                  </a:txBody>
                  <a:tcPr marL="9525" marR="9525" marT="9525" marB="0" anchor="ctr"/>
                </a:tc>
                <a:tc>
                  <a:txBody>
                    <a:bodyPr/>
                    <a:lstStyle/>
                    <a:p>
                      <a:pPr algn="ctr" fontAlgn="ctr"/>
                      <a:r>
                        <a:rPr lang="en-US" sz="2200" u="none" strike="noStrike" dirty="0">
                          <a:effectLst/>
                          <a:latin typeface="Myanmar3" pitchFamily="18" charset="0"/>
                        </a:rPr>
                        <a:t>24.8%</a:t>
                      </a:r>
                      <a:endParaRPr lang="en-US" sz="2200" b="0" i="0" u="none" strike="noStrike" dirty="0">
                        <a:solidFill>
                          <a:srgbClr val="000000"/>
                        </a:solidFill>
                        <a:effectLst/>
                        <a:latin typeface="Myanmar3" pitchFamily="18" charset="0"/>
                      </a:endParaRPr>
                    </a:p>
                  </a:txBody>
                  <a:tcPr marL="9525" marR="9525" marT="9525" marB="0" anchor="ctr"/>
                </a:tc>
              </a:tr>
              <a:tr h="411209">
                <a:tc>
                  <a:txBody>
                    <a:bodyPr/>
                    <a:lstStyle/>
                    <a:p>
                      <a:pPr algn="ctr" fontAlgn="ctr"/>
                      <a:r>
                        <a:rPr lang="en-US" sz="2200" u="none" strike="noStrike">
                          <a:effectLst/>
                          <a:latin typeface="Myanmar3" pitchFamily="18" charset="0"/>
                        </a:rPr>
                        <a:t>2</a:t>
                      </a:r>
                      <a:endParaRPr lang="en-US" sz="2200" b="0" i="0" u="none" strike="noStrike">
                        <a:solidFill>
                          <a:srgbClr val="000000"/>
                        </a:solidFill>
                        <a:effectLst/>
                        <a:latin typeface="Myanmar3" pitchFamily="18" charset="0"/>
                      </a:endParaRPr>
                    </a:p>
                  </a:txBody>
                  <a:tcPr marL="9525" marR="9525" marT="9525" marB="0" anchor="ctr"/>
                </a:tc>
                <a:tc>
                  <a:txBody>
                    <a:bodyPr/>
                    <a:lstStyle/>
                    <a:p>
                      <a:pPr algn="ctr" fontAlgn="ctr"/>
                      <a:r>
                        <a:rPr lang="en-US" sz="2200" u="none" strike="noStrike" dirty="0">
                          <a:effectLst/>
                          <a:latin typeface="Myanmar3" pitchFamily="18" charset="0"/>
                        </a:rPr>
                        <a:t>2.0</a:t>
                      </a:r>
                      <a:endParaRPr lang="en-US" sz="2200" b="0" i="0" u="none" strike="noStrike" dirty="0">
                        <a:solidFill>
                          <a:srgbClr val="000000"/>
                        </a:solidFill>
                        <a:effectLst/>
                        <a:latin typeface="Myanmar3" pitchFamily="18" charset="0"/>
                      </a:endParaRPr>
                    </a:p>
                  </a:txBody>
                  <a:tcPr marL="9525" marR="9525" marT="9525" marB="0" anchor="ctr"/>
                </a:tc>
                <a:tc>
                  <a:txBody>
                    <a:bodyPr/>
                    <a:lstStyle/>
                    <a:p>
                      <a:pPr algn="ctr" fontAlgn="ctr"/>
                      <a:r>
                        <a:rPr lang="en-US" sz="2200" u="none" strike="noStrike" dirty="0">
                          <a:effectLst/>
                          <a:latin typeface="Myanmar3" pitchFamily="18" charset="0"/>
                        </a:rPr>
                        <a:t>21.3%</a:t>
                      </a:r>
                      <a:endParaRPr lang="en-US" sz="2200" b="0" i="0" u="none" strike="noStrike" dirty="0">
                        <a:solidFill>
                          <a:srgbClr val="000000"/>
                        </a:solidFill>
                        <a:effectLst/>
                        <a:latin typeface="Myanmar3" pitchFamily="18" charset="0"/>
                      </a:endParaRPr>
                    </a:p>
                  </a:txBody>
                  <a:tcPr marL="9525" marR="9525" marT="9525" marB="0" anchor="ctr"/>
                </a:tc>
              </a:tr>
              <a:tr h="411209">
                <a:tc>
                  <a:txBody>
                    <a:bodyPr/>
                    <a:lstStyle/>
                    <a:p>
                      <a:pPr algn="ctr" fontAlgn="ctr"/>
                      <a:r>
                        <a:rPr lang="en-US" sz="2200" u="none" strike="noStrike">
                          <a:effectLst/>
                          <a:latin typeface="Myanmar3" pitchFamily="18" charset="0"/>
                        </a:rPr>
                        <a:t>3</a:t>
                      </a:r>
                      <a:endParaRPr lang="en-US" sz="2200" b="0" i="0" u="none" strike="noStrike">
                        <a:solidFill>
                          <a:srgbClr val="000000"/>
                        </a:solidFill>
                        <a:effectLst/>
                        <a:latin typeface="Myanmar3" pitchFamily="18" charset="0"/>
                      </a:endParaRPr>
                    </a:p>
                  </a:txBody>
                  <a:tcPr marL="9525" marR="9525" marT="9525" marB="0" anchor="ctr"/>
                </a:tc>
                <a:tc>
                  <a:txBody>
                    <a:bodyPr/>
                    <a:lstStyle/>
                    <a:p>
                      <a:pPr algn="ctr" fontAlgn="ctr"/>
                      <a:r>
                        <a:rPr lang="en-US" sz="2200" u="none" strike="noStrike" dirty="0">
                          <a:effectLst/>
                          <a:latin typeface="Myanmar3" pitchFamily="18" charset="0"/>
                        </a:rPr>
                        <a:t>2.1</a:t>
                      </a:r>
                      <a:endParaRPr lang="en-US" sz="2200" b="0" i="0" u="none" strike="noStrike" dirty="0">
                        <a:solidFill>
                          <a:srgbClr val="000000"/>
                        </a:solidFill>
                        <a:effectLst/>
                        <a:latin typeface="Myanmar3" pitchFamily="18" charset="0"/>
                      </a:endParaRPr>
                    </a:p>
                  </a:txBody>
                  <a:tcPr marL="9525" marR="9525" marT="9525" marB="0" anchor="ctr"/>
                </a:tc>
                <a:tc>
                  <a:txBody>
                    <a:bodyPr/>
                    <a:lstStyle/>
                    <a:p>
                      <a:pPr algn="ctr" fontAlgn="ctr"/>
                      <a:r>
                        <a:rPr lang="en-US" sz="2200" u="none" strike="noStrike" dirty="0">
                          <a:effectLst/>
                          <a:latin typeface="Myanmar3" pitchFamily="18" charset="0"/>
                        </a:rPr>
                        <a:t>16.6%</a:t>
                      </a:r>
                      <a:endParaRPr lang="en-US" sz="2200" b="0" i="0" u="none" strike="noStrike" dirty="0">
                        <a:solidFill>
                          <a:srgbClr val="000000"/>
                        </a:solidFill>
                        <a:effectLst/>
                        <a:latin typeface="Myanmar3" pitchFamily="18" charset="0"/>
                      </a:endParaRPr>
                    </a:p>
                  </a:txBody>
                  <a:tcPr marL="9525" marR="9525" marT="9525" marB="0" anchor="ctr"/>
                </a:tc>
              </a:tr>
              <a:tr h="411209">
                <a:tc>
                  <a:txBody>
                    <a:bodyPr/>
                    <a:lstStyle/>
                    <a:p>
                      <a:pPr algn="ctr" fontAlgn="ctr"/>
                      <a:r>
                        <a:rPr lang="en-US" sz="2200" u="none" strike="noStrike">
                          <a:effectLst/>
                          <a:latin typeface="Myanmar3" pitchFamily="18" charset="0"/>
                        </a:rPr>
                        <a:t>4</a:t>
                      </a:r>
                      <a:endParaRPr lang="en-US" sz="2200" b="0" i="0" u="none" strike="noStrike">
                        <a:solidFill>
                          <a:srgbClr val="000000"/>
                        </a:solidFill>
                        <a:effectLst/>
                        <a:latin typeface="Myanmar3" pitchFamily="18" charset="0"/>
                      </a:endParaRPr>
                    </a:p>
                  </a:txBody>
                  <a:tcPr marL="9525" marR="9525" marT="9525" marB="0" anchor="ctr"/>
                </a:tc>
                <a:tc>
                  <a:txBody>
                    <a:bodyPr/>
                    <a:lstStyle/>
                    <a:p>
                      <a:pPr algn="ctr" fontAlgn="ctr"/>
                      <a:r>
                        <a:rPr lang="en-US" sz="2200" u="none" strike="noStrike">
                          <a:effectLst/>
                          <a:latin typeface="Myanmar3" pitchFamily="18" charset="0"/>
                        </a:rPr>
                        <a:t>2.1</a:t>
                      </a:r>
                      <a:endParaRPr lang="en-US" sz="2200" b="0" i="0" u="none" strike="noStrike">
                        <a:solidFill>
                          <a:srgbClr val="000000"/>
                        </a:solidFill>
                        <a:effectLst/>
                        <a:latin typeface="Myanmar3" pitchFamily="18" charset="0"/>
                      </a:endParaRPr>
                    </a:p>
                  </a:txBody>
                  <a:tcPr marL="9525" marR="9525" marT="9525" marB="0" anchor="ctr"/>
                </a:tc>
                <a:tc>
                  <a:txBody>
                    <a:bodyPr/>
                    <a:lstStyle/>
                    <a:p>
                      <a:pPr algn="ctr" fontAlgn="ctr"/>
                      <a:r>
                        <a:rPr lang="en-US" sz="2200" u="none" strike="noStrike" dirty="0">
                          <a:effectLst/>
                          <a:latin typeface="Myanmar3" pitchFamily="18" charset="0"/>
                        </a:rPr>
                        <a:t>16.8%</a:t>
                      </a:r>
                      <a:endParaRPr lang="en-US" sz="2200" b="0" i="0" u="none" strike="noStrike" dirty="0">
                        <a:solidFill>
                          <a:srgbClr val="000000"/>
                        </a:solidFill>
                        <a:effectLst/>
                        <a:latin typeface="Myanmar3" pitchFamily="18" charset="0"/>
                      </a:endParaRPr>
                    </a:p>
                  </a:txBody>
                  <a:tcPr marL="9525" marR="9525" marT="9525" marB="0" anchor="ctr"/>
                </a:tc>
              </a:tr>
              <a:tr h="411209">
                <a:tc>
                  <a:txBody>
                    <a:bodyPr/>
                    <a:lstStyle/>
                    <a:p>
                      <a:pPr algn="ctr" fontAlgn="ctr"/>
                      <a:r>
                        <a:rPr lang="en-US" sz="2200" u="none" strike="noStrike">
                          <a:effectLst/>
                          <a:latin typeface="Myanmar3" pitchFamily="18" charset="0"/>
                        </a:rPr>
                        <a:t>5</a:t>
                      </a:r>
                      <a:endParaRPr lang="en-US" sz="2200" b="0" i="0" u="none" strike="noStrike">
                        <a:solidFill>
                          <a:srgbClr val="000000"/>
                        </a:solidFill>
                        <a:effectLst/>
                        <a:latin typeface="Myanmar3" pitchFamily="18" charset="0"/>
                      </a:endParaRPr>
                    </a:p>
                  </a:txBody>
                  <a:tcPr marL="9525" marR="9525" marT="9525" marB="0" anchor="ctr"/>
                </a:tc>
                <a:tc>
                  <a:txBody>
                    <a:bodyPr/>
                    <a:lstStyle/>
                    <a:p>
                      <a:pPr algn="ctr" fontAlgn="ctr"/>
                      <a:r>
                        <a:rPr lang="en-US" sz="2200" u="none" strike="noStrike">
                          <a:effectLst/>
                          <a:latin typeface="Myanmar3" pitchFamily="18" charset="0"/>
                        </a:rPr>
                        <a:t>2.1</a:t>
                      </a:r>
                      <a:endParaRPr lang="en-US" sz="2200" b="0" i="0" u="none" strike="noStrike">
                        <a:solidFill>
                          <a:srgbClr val="000000"/>
                        </a:solidFill>
                        <a:effectLst/>
                        <a:latin typeface="Myanmar3" pitchFamily="18" charset="0"/>
                      </a:endParaRPr>
                    </a:p>
                  </a:txBody>
                  <a:tcPr marL="9525" marR="9525" marT="9525" marB="0" anchor="ctr"/>
                </a:tc>
                <a:tc>
                  <a:txBody>
                    <a:bodyPr/>
                    <a:lstStyle/>
                    <a:p>
                      <a:pPr algn="ctr" fontAlgn="ctr"/>
                      <a:r>
                        <a:rPr lang="en-US" sz="2200" u="none" strike="noStrike" dirty="0">
                          <a:effectLst/>
                          <a:latin typeface="Myanmar3" pitchFamily="18" charset="0"/>
                        </a:rPr>
                        <a:t>14.0%</a:t>
                      </a:r>
                      <a:endParaRPr lang="en-US" sz="2200" b="0" i="0" u="none" strike="noStrike" dirty="0">
                        <a:solidFill>
                          <a:srgbClr val="000000"/>
                        </a:solidFill>
                        <a:effectLst/>
                        <a:latin typeface="Myanmar3" pitchFamily="18" charset="0"/>
                      </a:endParaRPr>
                    </a:p>
                  </a:txBody>
                  <a:tcPr marL="9525" marR="9525" marT="9525" marB="0" anchor="ctr"/>
                </a:tc>
              </a:tr>
              <a:tr h="411209">
                <a:tc>
                  <a:txBody>
                    <a:bodyPr/>
                    <a:lstStyle/>
                    <a:p>
                      <a:pPr algn="ctr" fontAlgn="ctr"/>
                      <a:r>
                        <a:rPr lang="en-US" sz="2200" u="none" strike="noStrike">
                          <a:effectLst/>
                          <a:latin typeface="Myanmar3" pitchFamily="18" charset="0"/>
                        </a:rPr>
                        <a:t>6</a:t>
                      </a:r>
                      <a:endParaRPr lang="en-US" sz="2200" b="0" i="0" u="none" strike="noStrike">
                        <a:solidFill>
                          <a:srgbClr val="000000"/>
                        </a:solidFill>
                        <a:effectLst/>
                        <a:latin typeface="Myanmar3" pitchFamily="18" charset="0"/>
                      </a:endParaRPr>
                    </a:p>
                  </a:txBody>
                  <a:tcPr marL="9525" marR="9525" marT="9525" marB="0" anchor="ctr"/>
                </a:tc>
                <a:tc>
                  <a:txBody>
                    <a:bodyPr/>
                    <a:lstStyle/>
                    <a:p>
                      <a:pPr algn="ctr" fontAlgn="ctr"/>
                      <a:r>
                        <a:rPr lang="en-US" sz="2200" u="none" strike="noStrike" dirty="0">
                          <a:effectLst/>
                          <a:latin typeface="Myanmar3" pitchFamily="18" charset="0"/>
                        </a:rPr>
                        <a:t>2.1</a:t>
                      </a:r>
                      <a:endParaRPr lang="en-US" sz="2200" b="0" i="0" u="none" strike="noStrike" dirty="0">
                        <a:solidFill>
                          <a:srgbClr val="000000"/>
                        </a:solidFill>
                        <a:effectLst/>
                        <a:latin typeface="Myanmar3" pitchFamily="18" charset="0"/>
                      </a:endParaRPr>
                    </a:p>
                  </a:txBody>
                  <a:tcPr marL="9525" marR="9525" marT="9525" marB="0" anchor="ctr"/>
                </a:tc>
                <a:tc>
                  <a:txBody>
                    <a:bodyPr/>
                    <a:lstStyle/>
                    <a:p>
                      <a:pPr algn="ctr" fontAlgn="ctr"/>
                      <a:r>
                        <a:rPr lang="en-US" sz="2200" u="none" strike="noStrike" dirty="0">
                          <a:effectLst/>
                          <a:latin typeface="Myanmar3" pitchFamily="18" charset="0"/>
                        </a:rPr>
                        <a:t>7.1%</a:t>
                      </a:r>
                      <a:endParaRPr lang="en-US" sz="2200" b="0" i="0" u="none" strike="noStrike" dirty="0">
                        <a:solidFill>
                          <a:srgbClr val="000000"/>
                        </a:solidFill>
                        <a:effectLst/>
                        <a:latin typeface="Myanmar3" pitchFamily="18" charset="0"/>
                      </a:endParaRPr>
                    </a:p>
                  </a:txBody>
                  <a:tcPr marL="9525" marR="9525" marT="9525" marB="0" anchor="ctr"/>
                </a:tc>
              </a:tr>
              <a:tr h="411209">
                <a:tc>
                  <a:txBody>
                    <a:bodyPr/>
                    <a:lstStyle/>
                    <a:p>
                      <a:pPr algn="ctr" fontAlgn="ctr"/>
                      <a:r>
                        <a:rPr lang="en-US" sz="2200" u="none" strike="noStrike" dirty="0">
                          <a:effectLst/>
                          <a:latin typeface="Myanmar3" pitchFamily="18" charset="0"/>
                        </a:rPr>
                        <a:t>Total</a:t>
                      </a:r>
                      <a:endParaRPr lang="en-US" sz="2200" b="0" i="0" u="none" strike="noStrike" dirty="0">
                        <a:solidFill>
                          <a:srgbClr val="000000"/>
                        </a:solidFill>
                        <a:effectLst/>
                        <a:latin typeface="Myanmar3" pitchFamily="18" charset="0"/>
                      </a:endParaRPr>
                    </a:p>
                  </a:txBody>
                  <a:tcPr marL="9525" marR="9525" marT="9525" marB="0" anchor="ctr"/>
                </a:tc>
                <a:tc>
                  <a:txBody>
                    <a:bodyPr/>
                    <a:lstStyle/>
                    <a:p>
                      <a:pPr algn="ctr" fontAlgn="ctr"/>
                      <a:r>
                        <a:rPr lang="en-US" sz="2200" u="none" strike="noStrike" dirty="0" smtClean="0">
                          <a:effectLst/>
                          <a:latin typeface="Myanmar3" pitchFamily="18" charset="0"/>
                        </a:rPr>
                        <a:t>2.0</a:t>
                      </a:r>
                      <a:endParaRPr lang="en-US" sz="2200" b="0" i="0" u="none" strike="noStrike" dirty="0">
                        <a:solidFill>
                          <a:srgbClr val="000000"/>
                        </a:solidFill>
                        <a:effectLst/>
                        <a:latin typeface="Myanmar3" pitchFamily="18" charset="0"/>
                      </a:endParaRPr>
                    </a:p>
                  </a:txBody>
                  <a:tcPr marL="9525" marR="9525" marT="9525" marB="0" anchor="ctr"/>
                </a:tc>
                <a:tc>
                  <a:txBody>
                    <a:bodyPr/>
                    <a:lstStyle/>
                    <a:p>
                      <a:pPr algn="ctr" fontAlgn="ctr"/>
                      <a:r>
                        <a:rPr lang="en-US" sz="2200" u="none" strike="noStrike" dirty="0">
                          <a:effectLst/>
                          <a:latin typeface="Myanmar3" pitchFamily="18" charset="0"/>
                        </a:rPr>
                        <a:t>18.9%</a:t>
                      </a:r>
                      <a:endParaRPr lang="en-US" sz="2200" b="0" i="0" u="none" strike="noStrike" dirty="0">
                        <a:solidFill>
                          <a:srgbClr val="000000"/>
                        </a:solidFill>
                        <a:effectLst/>
                        <a:latin typeface="Myanmar3" pitchFamily="18" charset="0"/>
                      </a:endParaRPr>
                    </a:p>
                  </a:txBody>
                  <a:tcPr marL="9525" marR="9525" marT="9525" marB="0" anchor="ctr"/>
                </a:tc>
              </a:tr>
            </a:tbl>
          </a:graphicData>
        </a:graphic>
      </p:graphicFrame>
    </p:spTree>
    <p:extLst>
      <p:ext uri="{BB962C8B-B14F-4D97-AF65-F5344CB8AC3E}">
        <p14:creationId xmlns:p14="http://schemas.microsoft.com/office/powerpoint/2010/main" xmlns="" val="2559095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158" y="1172482"/>
            <a:ext cx="7886700" cy="467632"/>
          </a:xfrm>
        </p:spPr>
        <p:txBody>
          <a:bodyPr>
            <a:normAutofit/>
          </a:bodyPr>
          <a:lstStyle/>
          <a:p>
            <a:pPr marL="0" indent="0">
              <a:buNone/>
            </a:pPr>
            <a:r>
              <a:rPr lang="en-US" sz="2400" b="1" dirty="0" smtClean="0">
                <a:latin typeface="Myanmar3" pitchFamily="18" charset="0"/>
              </a:rPr>
              <a:t>1. Diversity (Income)</a:t>
            </a:r>
          </a:p>
          <a:p>
            <a:pPr marL="0" indent="0">
              <a:buNone/>
            </a:pPr>
            <a:endParaRPr lang="en-US" sz="2400" b="1" dirty="0">
              <a:latin typeface="Myanmar3" pitchFamily="18" charset="0"/>
            </a:endParaRPr>
          </a:p>
        </p:txBody>
      </p:sp>
      <p:sp>
        <p:nvSpPr>
          <p:cNvPr id="5" name="Title 1"/>
          <p:cNvSpPr txBox="1">
            <a:spLocks/>
          </p:cNvSpPr>
          <p:nvPr/>
        </p:nvSpPr>
        <p:spPr>
          <a:xfrm>
            <a:off x="1857823" y="295366"/>
            <a:ext cx="5457371" cy="633545"/>
          </a:xfrm>
          <a:prstGeom prst="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600" b="1" dirty="0" smtClean="0">
                <a:solidFill>
                  <a:sysClr val="windowText" lastClr="000000"/>
                </a:solidFill>
                <a:latin typeface="Myanmar3" pitchFamily="18" charset="0"/>
                <a:cs typeface="Arial" panose="020B0604020202020204" pitchFamily="34" charset="0"/>
              </a:rPr>
              <a:t>Key Issues to Build Resilience</a:t>
            </a:r>
            <a:endParaRPr lang="en-US" sz="2600" b="1" dirty="0">
              <a:solidFill>
                <a:sysClr val="windowText" lastClr="000000"/>
              </a:solidFill>
              <a:latin typeface="Myanmar3" pitchFamily="18" charset="0"/>
              <a:cs typeface="Arial" panose="020B0604020202020204" pitchFamily="34" charset="0"/>
            </a:endParaRPr>
          </a:p>
        </p:txBody>
      </p:sp>
      <p:sp>
        <p:nvSpPr>
          <p:cNvPr id="8" name="Content Placeholder 2"/>
          <p:cNvSpPr txBox="1">
            <a:spLocks/>
          </p:cNvSpPr>
          <p:nvPr/>
        </p:nvSpPr>
        <p:spPr>
          <a:xfrm>
            <a:off x="435427" y="4484911"/>
            <a:ext cx="8490859" cy="204651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200" dirty="0" smtClean="0">
                <a:latin typeface="Myanmar3" pitchFamily="18" charset="0"/>
              </a:rPr>
              <a:t>Among female </a:t>
            </a:r>
            <a:r>
              <a:rPr lang="en-US" sz="2200" dirty="0">
                <a:latin typeface="Myanmar3" pitchFamily="18" charset="0"/>
              </a:rPr>
              <a:t>headed households, income diversity is strongly linked to </a:t>
            </a:r>
            <a:r>
              <a:rPr lang="en-US" sz="2200" dirty="0" smtClean="0">
                <a:latin typeface="Myanmar3" pitchFamily="18" charset="0"/>
              </a:rPr>
              <a:t>resilience. </a:t>
            </a:r>
          </a:p>
          <a:p>
            <a:pPr>
              <a:lnSpc>
                <a:spcPct val="120000"/>
              </a:lnSpc>
            </a:pPr>
            <a:r>
              <a:rPr lang="en-US" sz="2200" b="1" dirty="0" smtClean="0">
                <a:latin typeface="Myanmar3" pitchFamily="18" charset="0"/>
              </a:rPr>
              <a:t>Livelihood </a:t>
            </a:r>
            <a:r>
              <a:rPr lang="en-US" sz="2200" b="1" dirty="0">
                <a:latin typeface="Myanmar3" pitchFamily="18" charset="0"/>
              </a:rPr>
              <a:t>diversification</a:t>
            </a:r>
            <a:r>
              <a:rPr lang="en-US" sz="2200" dirty="0">
                <a:latin typeface="Myanmar3" pitchFamily="18" charset="0"/>
              </a:rPr>
              <a:t> is an appropriate strategy for increasing resilience when targeted to </a:t>
            </a:r>
            <a:r>
              <a:rPr lang="en-US" sz="2200" dirty="0" smtClean="0">
                <a:latin typeface="Myanmar3" pitchFamily="18" charset="0"/>
              </a:rPr>
              <a:t>economically vulnerable households. </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xmlns="" val="3085483449"/>
              </p:ext>
            </p:extLst>
          </p:nvPr>
        </p:nvGraphicFramePr>
        <p:xfrm>
          <a:off x="1576606" y="1941289"/>
          <a:ext cx="6290136" cy="2021115"/>
        </p:xfrm>
        <a:graphic>
          <a:graphicData uri="http://schemas.openxmlformats.org/drawingml/2006/table">
            <a:tbl>
              <a:tblPr>
                <a:tableStyleId>{00A15C55-8517-42AA-B614-E9B94910E393}</a:tableStyleId>
              </a:tblPr>
              <a:tblGrid>
                <a:gridCol w="2096712"/>
                <a:gridCol w="2096712"/>
                <a:gridCol w="2096712"/>
              </a:tblGrid>
              <a:tr h="626181">
                <a:tc>
                  <a:txBody>
                    <a:bodyPr/>
                    <a:lstStyle/>
                    <a:p>
                      <a:pPr algn="ctr" fontAlgn="ctr"/>
                      <a:r>
                        <a:rPr lang="en-US" sz="2200" b="1" u="none" strike="noStrike" dirty="0" smtClean="0">
                          <a:effectLst/>
                          <a:latin typeface="Myanmar3" pitchFamily="18" charset="0"/>
                        </a:rPr>
                        <a:t>Sources</a:t>
                      </a:r>
                      <a:endParaRPr lang="en-US" sz="2200" b="1" i="0" u="none" strike="noStrike" dirty="0">
                        <a:solidFill>
                          <a:srgbClr val="000000"/>
                        </a:solidFill>
                        <a:effectLst/>
                        <a:latin typeface="Myanmar3" pitchFamily="18" charset="0"/>
                      </a:endParaRPr>
                    </a:p>
                  </a:txBody>
                  <a:tcPr marL="9525" marR="9525" marT="9525" marB="0" anchor="ctr"/>
                </a:tc>
                <a:tc>
                  <a:txBody>
                    <a:bodyPr/>
                    <a:lstStyle/>
                    <a:p>
                      <a:pPr algn="ctr" fontAlgn="ctr"/>
                      <a:r>
                        <a:rPr lang="en-US" sz="2200" b="1" u="none" strike="noStrike" dirty="0" smtClean="0">
                          <a:effectLst/>
                          <a:latin typeface="Myanmar3" pitchFamily="18" charset="0"/>
                        </a:rPr>
                        <a:t>Resilience</a:t>
                      </a:r>
                      <a:endParaRPr lang="en-US" sz="2200" b="1" i="0" u="none" strike="noStrike" dirty="0">
                        <a:solidFill>
                          <a:srgbClr val="000000"/>
                        </a:solidFill>
                        <a:effectLst/>
                        <a:latin typeface="Myanmar3" pitchFamily="18" charset="0"/>
                      </a:endParaRPr>
                    </a:p>
                  </a:txBody>
                  <a:tcPr marL="9525" marR="9525" marT="9525" marB="0" anchor="ctr"/>
                </a:tc>
                <a:tc>
                  <a:txBody>
                    <a:bodyPr/>
                    <a:lstStyle/>
                    <a:p>
                      <a:pPr algn="ctr" fontAlgn="ctr"/>
                      <a:r>
                        <a:rPr lang="en-US" sz="2200" b="1" u="none" strike="noStrike" dirty="0" smtClean="0">
                          <a:effectLst/>
                          <a:latin typeface="Myanmar3" pitchFamily="18" charset="0"/>
                        </a:rPr>
                        <a:t>% Low resilient</a:t>
                      </a:r>
                      <a:endParaRPr lang="en-US" sz="2200" b="1" i="0" u="none" strike="noStrike" dirty="0">
                        <a:solidFill>
                          <a:srgbClr val="000000"/>
                        </a:solidFill>
                        <a:effectLst/>
                        <a:latin typeface="Myanmar3" pitchFamily="18" charset="0"/>
                      </a:endParaRPr>
                    </a:p>
                  </a:txBody>
                  <a:tcPr marL="9525" marR="9525" marT="9525" marB="0" anchor="ctr"/>
                </a:tc>
              </a:tr>
              <a:tr h="464978">
                <a:tc>
                  <a:txBody>
                    <a:bodyPr/>
                    <a:lstStyle/>
                    <a:p>
                      <a:pPr algn="ctr" fontAlgn="ctr"/>
                      <a:r>
                        <a:rPr lang="en-US" sz="2200" u="none" strike="noStrike" dirty="0">
                          <a:effectLst/>
                          <a:latin typeface="Myanmar3" pitchFamily="18" charset="0"/>
                        </a:rPr>
                        <a:t>1</a:t>
                      </a:r>
                      <a:endParaRPr lang="en-US" sz="2200" b="0" i="0" u="none" strike="noStrike" dirty="0">
                        <a:solidFill>
                          <a:srgbClr val="000000"/>
                        </a:solidFill>
                        <a:effectLst/>
                        <a:latin typeface="Myanmar3" pitchFamily="18" charset="0"/>
                      </a:endParaRPr>
                    </a:p>
                  </a:txBody>
                  <a:tcPr marL="9525" marR="9525" marT="9525" marB="0" anchor="ctr"/>
                </a:tc>
                <a:tc>
                  <a:txBody>
                    <a:bodyPr/>
                    <a:lstStyle/>
                    <a:p>
                      <a:pPr algn="ctr" fontAlgn="ctr"/>
                      <a:r>
                        <a:rPr lang="en-US" sz="2200" u="none" strike="noStrike" dirty="0">
                          <a:effectLst/>
                          <a:latin typeface="Myanmar3" pitchFamily="18" charset="0"/>
                        </a:rPr>
                        <a:t>1.77</a:t>
                      </a:r>
                      <a:endParaRPr lang="en-US" sz="2200" b="0" i="0" u="none" strike="noStrike" dirty="0">
                        <a:solidFill>
                          <a:srgbClr val="000000"/>
                        </a:solidFill>
                        <a:effectLst/>
                        <a:latin typeface="Myanmar3" pitchFamily="18" charset="0"/>
                      </a:endParaRPr>
                    </a:p>
                  </a:txBody>
                  <a:tcPr marL="9525" marR="9525" marT="9525" marB="0" anchor="ctr"/>
                </a:tc>
                <a:tc>
                  <a:txBody>
                    <a:bodyPr/>
                    <a:lstStyle/>
                    <a:p>
                      <a:pPr algn="ctr" fontAlgn="ctr"/>
                      <a:r>
                        <a:rPr lang="en-US" sz="2200" u="none" strike="noStrike" dirty="0">
                          <a:effectLst/>
                          <a:latin typeface="Myanmar3" pitchFamily="18" charset="0"/>
                        </a:rPr>
                        <a:t>25.3%</a:t>
                      </a:r>
                      <a:endParaRPr lang="en-US" sz="2200" b="0" i="0" u="none" strike="noStrike" dirty="0">
                        <a:solidFill>
                          <a:srgbClr val="000000"/>
                        </a:solidFill>
                        <a:effectLst/>
                        <a:latin typeface="Myanmar3" pitchFamily="18" charset="0"/>
                      </a:endParaRPr>
                    </a:p>
                  </a:txBody>
                  <a:tcPr marL="9525" marR="9525" marT="9525" marB="0" anchor="ctr"/>
                </a:tc>
              </a:tr>
              <a:tr h="464978">
                <a:tc>
                  <a:txBody>
                    <a:bodyPr/>
                    <a:lstStyle/>
                    <a:p>
                      <a:pPr algn="ctr" fontAlgn="ctr"/>
                      <a:r>
                        <a:rPr lang="en-US" sz="2200" u="none" strike="noStrike">
                          <a:effectLst/>
                          <a:latin typeface="Myanmar3" pitchFamily="18" charset="0"/>
                        </a:rPr>
                        <a:t>2</a:t>
                      </a:r>
                      <a:endParaRPr lang="en-US" sz="2200" b="0" i="0" u="none" strike="noStrike">
                        <a:solidFill>
                          <a:srgbClr val="000000"/>
                        </a:solidFill>
                        <a:effectLst/>
                        <a:latin typeface="Myanmar3" pitchFamily="18" charset="0"/>
                      </a:endParaRPr>
                    </a:p>
                  </a:txBody>
                  <a:tcPr marL="9525" marR="9525" marT="9525" marB="0" anchor="ctr"/>
                </a:tc>
                <a:tc>
                  <a:txBody>
                    <a:bodyPr/>
                    <a:lstStyle/>
                    <a:p>
                      <a:pPr algn="ctr" fontAlgn="ctr"/>
                      <a:r>
                        <a:rPr lang="en-US" sz="2200" u="none" strike="noStrike" dirty="0">
                          <a:effectLst/>
                          <a:latin typeface="Myanmar3" pitchFamily="18" charset="0"/>
                        </a:rPr>
                        <a:t>1.90</a:t>
                      </a:r>
                      <a:endParaRPr lang="en-US" sz="2200" b="0" i="0" u="none" strike="noStrike" dirty="0">
                        <a:solidFill>
                          <a:srgbClr val="000000"/>
                        </a:solidFill>
                        <a:effectLst/>
                        <a:latin typeface="Myanmar3" pitchFamily="18" charset="0"/>
                      </a:endParaRPr>
                    </a:p>
                  </a:txBody>
                  <a:tcPr marL="9525" marR="9525" marT="9525" marB="0" anchor="ctr"/>
                </a:tc>
                <a:tc>
                  <a:txBody>
                    <a:bodyPr/>
                    <a:lstStyle/>
                    <a:p>
                      <a:pPr algn="ctr" fontAlgn="ctr"/>
                      <a:r>
                        <a:rPr lang="en-US" sz="2200" u="none" strike="noStrike" dirty="0">
                          <a:effectLst/>
                          <a:latin typeface="Myanmar3" pitchFamily="18" charset="0"/>
                        </a:rPr>
                        <a:t>22.3%</a:t>
                      </a:r>
                      <a:endParaRPr lang="en-US" sz="2200" b="0" i="0" u="none" strike="noStrike" dirty="0">
                        <a:solidFill>
                          <a:srgbClr val="000000"/>
                        </a:solidFill>
                        <a:effectLst/>
                        <a:latin typeface="Myanmar3" pitchFamily="18" charset="0"/>
                      </a:endParaRPr>
                    </a:p>
                  </a:txBody>
                  <a:tcPr marL="9525" marR="9525" marT="9525" marB="0" anchor="ctr"/>
                </a:tc>
              </a:tr>
              <a:tr h="464978">
                <a:tc>
                  <a:txBody>
                    <a:bodyPr/>
                    <a:lstStyle/>
                    <a:p>
                      <a:pPr algn="ctr" fontAlgn="ctr"/>
                      <a:r>
                        <a:rPr lang="en-US" sz="2200" u="none" strike="noStrike" dirty="0" smtClean="0">
                          <a:effectLst/>
                          <a:latin typeface="Myanmar3" pitchFamily="18" charset="0"/>
                        </a:rPr>
                        <a:t>3+</a:t>
                      </a:r>
                      <a:endParaRPr lang="en-US" sz="2200" b="0" i="0" u="none" strike="noStrike" dirty="0">
                        <a:solidFill>
                          <a:srgbClr val="000000"/>
                        </a:solidFill>
                        <a:effectLst/>
                        <a:latin typeface="Myanmar3" pitchFamily="18" charset="0"/>
                      </a:endParaRPr>
                    </a:p>
                  </a:txBody>
                  <a:tcPr marL="9525" marR="9525" marT="9525" marB="0" anchor="ctr"/>
                </a:tc>
                <a:tc>
                  <a:txBody>
                    <a:bodyPr/>
                    <a:lstStyle/>
                    <a:p>
                      <a:pPr algn="ctr" fontAlgn="ctr"/>
                      <a:r>
                        <a:rPr lang="en-US" sz="2200" u="none" strike="noStrike" dirty="0" smtClean="0">
                          <a:effectLst/>
                          <a:latin typeface="Myanmar3" pitchFamily="18" charset="0"/>
                        </a:rPr>
                        <a:t>1.95</a:t>
                      </a:r>
                      <a:endParaRPr lang="en-US" sz="2200" b="0" i="0" u="none" strike="noStrike" dirty="0">
                        <a:solidFill>
                          <a:srgbClr val="000000"/>
                        </a:solidFill>
                        <a:effectLst/>
                        <a:latin typeface="Myanmar3" pitchFamily="18" charset="0"/>
                      </a:endParaRPr>
                    </a:p>
                  </a:txBody>
                  <a:tcPr marL="9525" marR="9525" marT="9525" marB="0" anchor="ctr"/>
                </a:tc>
                <a:tc>
                  <a:txBody>
                    <a:bodyPr/>
                    <a:lstStyle/>
                    <a:p>
                      <a:pPr algn="ctr" fontAlgn="ctr"/>
                      <a:r>
                        <a:rPr lang="en-US" sz="2200" u="none" strike="noStrike" dirty="0" smtClean="0">
                          <a:effectLst/>
                          <a:latin typeface="Myanmar3" pitchFamily="18" charset="0"/>
                        </a:rPr>
                        <a:t>21.0</a:t>
                      </a:r>
                      <a:r>
                        <a:rPr lang="en-US" sz="2200" u="none" strike="noStrike" dirty="0">
                          <a:effectLst/>
                          <a:latin typeface="Myanmar3" pitchFamily="18" charset="0"/>
                        </a:rPr>
                        <a:t>%</a:t>
                      </a:r>
                      <a:endParaRPr lang="en-US" sz="2200" b="0" i="0" u="none" strike="noStrike" dirty="0">
                        <a:solidFill>
                          <a:srgbClr val="000000"/>
                        </a:solidFill>
                        <a:effectLst/>
                        <a:latin typeface="Myanmar3" pitchFamily="18" charset="0"/>
                      </a:endParaRPr>
                    </a:p>
                  </a:txBody>
                  <a:tcPr marL="9525" marR="9525" marT="9525" marB="0" anchor="ctr"/>
                </a:tc>
              </a:tr>
            </a:tbl>
          </a:graphicData>
        </a:graphic>
      </p:graphicFrame>
    </p:spTree>
    <p:extLst>
      <p:ext uri="{BB962C8B-B14F-4D97-AF65-F5344CB8AC3E}">
        <p14:creationId xmlns:p14="http://schemas.microsoft.com/office/powerpoint/2010/main" xmlns="" val="1876959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158" y="1172482"/>
            <a:ext cx="7886700" cy="467632"/>
          </a:xfrm>
        </p:spPr>
        <p:txBody>
          <a:bodyPr>
            <a:normAutofit/>
          </a:bodyPr>
          <a:lstStyle/>
          <a:p>
            <a:pPr marL="0" indent="0">
              <a:buNone/>
            </a:pPr>
            <a:r>
              <a:rPr lang="en-US" sz="2400" b="1" dirty="0">
                <a:latin typeface="Myanmar3" pitchFamily="18" charset="0"/>
              </a:rPr>
              <a:t>2</a:t>
            </a:r>
            <a:r>
              <a:rPr lang="en-US" sz="2400" b="1" dirty="0" smtClean="0">
                <a:latin typeface="Myanmar3" pitchFamily="18" charset="0"/>
              </a:rPr>
              <a:t>. Access to Finance</a:t>
            </a:r>
          </a:p>
          <a:p>
            <a:pPr marL="0" indent="0">
              <a:buNone/>
            </a:pPr>
            <a:endParaRPr lang="en-US" sz="2400" b="1" dirty="0">
              <a:latin typeface="Myanmar3" pitchFamily="18" charset="0"/>
            </a:endParaRPr>
          </a:p>
        </p:txBody>
      </p:sp>
      <p:sp>
        <p:nvSpPr>
          <p:cNvPr id="5" name="Title 1"/>
          <p:cNvSpPr txBox="1">
            <a:spLocks/>
          </p:cNvSpPr>
          <p:nvPr/>
        </p:nvSpPr>
        <p:spPr>
          <a:xfrm>
            <a:off x="1857823" y="295366"/>
            <a:ext cx="5457371" cy="633545"/>
          </a:xfrm>
          <a:prstGeom prst="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600" b="1" dirty="0" smtClean="0">
                <a:solidFill>
                  <a:sysClr val="windowText" lastClr="000000"/>
                </a:solidFill>
                <a:latin typeface="Myanmar3" pitchFamily="18" charset="0"/>
                <a:cs typeface="Arial" panose="020B0604020202020204" pitchFamily="34" charset="0"/>
              </a:rPr>
              <a:t>Key Issues to Build Resilience</a:t>
            </a:r>
            <a:endParaRPr lang="en-US" sz="2600" b="1" dirty="0">
              <a:solidFill>
                <a:sysClr val="windowText" lastClr="000000"/>
              </a:solidFill>
              <a:latin typeface="Myanmar3" pitchFamily="18" charset="0"/>
              <a:cs typeface="Arial" panose="020B0604020202020204" pitchFamily="34" charset="0"/>
            </a:endParaRPr>
          </a:p>
        </p:txBody>
      </p:sp>
      <p:sp>
        <p:nvSpPr>
          <p:cNvPr id="8" name="Content Placeholder 2"/>
          <p:cNvSpPr txBox="1">
            <a:spLocks/>
          </p:cNvSpPr>
          <p:nvPr/>
        </p:nvSpPr>
        <p:spPr>
          <a:xfrm>
            <a:off x="370101" y="5558969"/>
            <a:ext cx="8490859" cy="122646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5138" indent="-465138" algn="just">
              <a:lnSpc>
                <a:spcPct val="130000"/>
              </a:lnSpc>
            </a:pPr>
            <a:r>
              <a:rPr lang="en-US" sz="2200" dirty="0">
                <a:latin typeface="Myanmar3" pitchFamily="18" charset="0"/>
              </a:rPr>
              <a:t>Increased access to finance is associated with increased resilience-but impact depends on </a:t>
            </a:r>
            <a:r>
              <a:rPr lang="en-US" sz="2200" dirty="0" smtClean="0">
                <a:latin typeface="Myanmar3" pitchFamily="18" charset="0"/>
              </a:rPr>
              <a:t>source.</a:t>
            </a:r>
          </a:p>
          <a:p>
            <a:pPr marL="465138" indent="-465138" algn="just">
              <a:lnSpc>
                <a:spcPct val="130000"/>
              </a:lnSpc>
            </a:pPr>
            <a:r>
              <a:rPr lang="en-US" sz="2200" dirty="0" smtClean="0">
                <a:latin typeface="Myanmar3" pitchFamily="18" charset="0"/>
              </a:rPr>
              <a:t>MSY associates with poor but other loans associate with less poor.</a:t>
            </a:r>
            <a:endParaRPr lang="en-US" sz="2200" dirty="0">
              <a:latin typeface="Myanmar3"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2851456618"/>
              </p:ext>
            </p:extLst>
          </p:nvPr>
        </p:nvGraphicFramePr>
        <p:xfrm>
          <a:off x="678534" y="1725560"/>
          <a:ext cx="7957457" cy="3657602"/>
        </p:xfrm>
        <a:graphic>
          <a:graphicData uri="http://schemas.openxmlformats.org/drawingml/2006/table">
            <a:tbl>
              <a:tblPr firstRow="1" firstCol="1" bandRow="1">
                <a:tableStyleId>{D27102A9-8310-4765-A935-A1911B00CA55}</a:tableStyleId>
              </a:tblPr>
              <a:tblGrid>
                <a:gridCol w="2485571"/>
                <a:gridCol w="2772228"/>
                <a:gridCol w="2699658"/>
              </a:tblGrid>
              <a:tr h="1419606">
                <a:tc>
                  <a:txBody>
                    <a:bodyPr/>
                    <a:lstStyle/>
                    <a:p>
                      <a:pPr marL="0" marR="0" algn="ctr">
                        <a:lnSpc>
                          <a:spcPct val="115000"/>
                        </a:lnSpc>
                        <a:spcBef>
                          <a:spcPts val="0"/>
                        </a:spcBef>
                        <a:spcAft>
                          <a:spcPts val="0"/>
                        </a:spcAft>
                      </a:pPr>
                      <a:r>
                        <a:rPr lang="en-US" sz="2000" dirty="0">
                          <a:effectLst/>
                          <a:latin typeface="Myanmar3" pitchFamily="18" charset="0"/>
                        </a:rPr>
                        <a:t>Finance Provider</a:t>
                      </a:r>
                      <a:endParaRPr lang="en-US" sz="2000" dirty="0">
                        <a:effectLst/>
                        <a:latin typeface="Myanmar3"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0" dirty="0">
                          <a:effectLst/>
                          <a:latin typeface="Myanmar3" pitchFamily="18" charset="0"/>
                        </a:rPr>
                        <a:t>Positive association with increased resilience for </a:t>
                      </a:r>
                      <a:r>
                        <a:rPr lang="en-US" sz="2000" dirty="0">
                          <a:effectLst/>
                          <a:latin typeface="Myanmar3" pitchFamily="18" charset="0"/>
                        </a:rPr>
                        <a:t>all households</a:t>
                      </a:r>
                      <a:endParaRPr lang="en-US" sz="2000" dirty="0">
                        <a:effectLst/>
                        <a:latin typeface="Myanmar3"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0" dirty="0">
                          <a:effectLst/>
                          <a:latin typeface="Myanmar3" pitchFamily="18" charset="0"/>
                        </a:rPr>
                        <a:t>Positive association with increased resilience for </a:t>
                      </a:r>
                      <a:r>
                        <a:rPr lang="en-US" sz="2000" dirty="0">
                          <a:effectLst/>
                          <a:latin typeface="Myanmar3" pitchFamily="18" charset="0"/>
                        </a:rPr>
                        <a:t>poor households</a:t>
                      </a:r>
                      <a:endParaRPr lang="en-US" sz="2000" dirty="0">
                        <a:effectLst/>
                        <a:latin typeface="Myanmar3" pitchFamily="18" charset="0"/>
                        <a:ea typeface="Calibri"/>
                        <a:cs typeface="Times New Roman"/>
                      </a:endParaRPr>
                    </a:p>
                  </a:txBody>
                  <a:tcPr marL="68580" marR="68580" marT="0" marB="0" anchor="ctr"/>
                </a:tc>
              </a:tr>
              <a:tr h="519538">
                <a:tc>
                  <a:txBody>
                    <a:bodyPr/>
                    <a:lstStyle/>
                    <a:p>
                      <a:pPr marL="0" marR="0">
                        <a:lnSpc>
                          <a:spcPct val="115000"/>
                        </a:lnSpc>
                        <a:spcBef>
                          <a:spcPts val="0"/>
                        </a:spcBef>
                        <a:spcAft>
                          <a:spcPts val="0"/>
                        </a:spcAft>
                      </a:pPr>
                      <a:r>
                        <a:rPr lang="en-US" sz="2000" b="0" dirty="0">
                          <a:effectLst/>
                          <a:latin typeface="Myanmar3" pitchFamily="18" charset="0"/>
                        </a:rPr>
                        <a:t>Private moneylender</a:t>
                      </a:r>
                      <a:endParaRPr lang="en-US" sz="2000" b="0" dirty="0">
                        <a:effectLst/>
                        <a:latin typeface="Myanmar3"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Myanmar3" pitchFamily="18" charset="0"/>
                        </a:rPr>
                        <a:t>-</a:t>
                      </a:r>
                      <a:endParaRPr lang="en-US" sz="2000" dirty="0">
                        <a:effectLst/>
                        <a:latin typeface="Myanmar3"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Myanmar3" pitchFamily="18" charset="0"/>
                        </a:rPr>
                        <a:t>-</a:t>
                      </a:r>
                      <a:endParaRPr lang="en-US" sz="2000" dirty="0">
                        <a:effectLst/>
                        <a:latin typeface="Myanmar3" pitchFamily="18" charset="0"/>
                        <a:ea typeface="Calibri"/>
                        <a:cs typeface="Times New Roman"/>
                      </a:endParaRPr>
                    </a:p>
                  </a:txBody>
                  <a:tcPr marL="68580" marR="68580" marT="0" marB="0" anchor="ctr"/>
                </a:tc>
              </a:tr>
              <a:tr h="567829">
                <a:tc>
                  <a:txBody>
                    <a:bodyPr/>
                    <a:lstStyle/>
                    <a:p>
                      <a:pPr marL="0" marR="0">
                        <a:lnSpc>
                          <a:spcPct val="115000"/>
                        </a:lnSpc>
                        <a:spcBef>
                          <a:spcPts val="0"/>
                        </a:spcBef>
                        <a:spcAft>
                          <a:spcPts val="0"/>
                        </a:spcAft>
                      </a:pPr>
                      <a:r>
                        <a:rPr lang="en-US" sz="2000" b="0" dirty="0" smtClean="0">
                          <a:effectLst/>
                          <a:latin typeface="Myanmar3" pitchFamily="18" charset="0"/>
                        </a:rPr>
                        <a:t>Agricultural </a:t>
                      </a:r>
                      <a:r>
                        <a:rPr lang="en-US" sz="2000" b="0" dirty="0">
                          <a:effectLst/>
                          <a:latin typeface="Myanmar3" pitchFamily="18" charset="0"/>
                        </a:rPr>
                        <a:t>loan</a:t>
                      </a:r>
                      <a:endParaRPr lang="en-US" sz="2000" b="0" dirty="0">
                        <a:effectLst/>
                        <a:latin typeface="Myanmar3"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Myanmar3" pitchFamily="18" charset="0"/>
                        </a:rPr>
                        <a:t>++</a:t>
                      </a:r>
                      <a:endParaRPr lang="en-US" sz="2000" dirty="0">
                        <a:effectLst/>
                        <a:latin typeface="Myanmar3"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Myanmar3" pitchFamily="18" charset="0"/>
                        </a:rPr>
                        <a:t>-</a:t>
                      </a:r>
                      <a:endParaRPr lang="en-US" sz="2000" dirty="0">
                        <a:effectLst/>
                        <a:latin typeface="Myanmar3" pitchFamily="18" charset="0"/>
                        <a:ea typeface="Calibri"/>
                        <a:cs typeface="Times New Roman"/>
                      </a:endParaRPr>
                    </a:p>
                  </a:txBody>
                  <a:tcPr marL="68580" marR="68580" marT="0" marB="0" anchor="ctr"/>
                </a:tc>
              </a:tr>
              <a:tr h="383543">
                <a:tc>
                  <a:txBody>
                    <a:bodyPr/>
                    <a:lstStyle/>
                    <a:p>
                      <a:pPr marL="0" marR="0">
                        <a:lnSpc>
                          <a:spcPct val="115000"/>
                        </a:lnSpc>
                        <a:spcBef>
                          <a:spcPts val="0"/>
                        </a:spcBef>
                        <a:spcAft>
                          <a:spcPts val="0"/>
                        </a:spcAft>
                      </a:pPr>
                      <a:r>
                        <a:rPr lang="en-US" sz="2000" b="0" dirty="0" err="1">
                          <a:effectLst/>
                          <a:latin typeface="Myanmar3" pitchFamily="18" charset="0"/>
                        </a:rPr>
                        <a:t>Mya</a:t>
                      </a:r>
                      <a:r>
                        <a:rPr lang="en-US" sz="2000" b="0" dirty="0">
                          <a:effectLst/>
                          <a:latin typeface="Myanmar3" pitchFamily="18" charset="0"/>
                        </a:rPr>
                        <a:t> </a:t>
                      </a:r>
                      <a:r>
                        <a:rPr lang="en-US" sz="2000" b="0" dirty="0" err="1">
                          <a:effectLst/>
                          <a:latin typeface="Myanmar3" pitchFamily="18" charset="0"/>
                        </a:rPr>
                        <a:t>Sein</a:t>
                      </a:r>
                      <a:r>
                        <a:rPr lang="en-US" sz="2000" b="0" dirty="0">
                          <a:effectLst/>
                          <a:latin typeface="Myanmar3" pitchFamily="18" charset="0"/>
                        </a:rPr>
                        <a:t> </a:t>
                      </a:r>
                      <a:r>
                        <a:rPr lang="en-US" sz="2000" b="0" dirty="0" err="1">
                          <a:effectLst/>
                          <a:latin typeface="Myanmar3" pitchFamily="18" charset="0"/>
                        </a:rPr>
                        <a:t>Yaung</a:t>
                      </a:r>
                      <a:endParaRPr lang="en-US" sz="2000" b="0" dirty="0">
                        <a:effectLst/>
                        <a:latin typeface="Myanmar3"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Myanmar3" pitchFamily="18" charset="0"/>
                        </a:rPr>
                        <a:t>-</a:t>
                      </a:r>
                      <a:endParaRPr lang="en-US" sz="2000" dirty="0">
                        <a:effectLst/>
                        <a:latin typeface="Myanmar3"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Myanmar3" pitchFamily="18" charset="0"/>
                        </a:rPr>
                        <a:t>+++</a:t>
                      </a:r>
                      <a:endParaRPr lang="en-US" sz="2000" dirty="0">
                        <a:effectLst/>
                        <a:latin typeface="Myanmar3" pitchFamily="18" charset="0"/>
                        <a:ea typeface="Calibri"/>
                        <a:cs typeface="Times New Roman"/>
                      </a:endParaRPr>
                    </a:p>
                  </a:txBody>
                  <a:tcPr marL="68580" marR="68580" marT="0" marB="0" anchor="ctr"/>
                </a:tc>
              </a:tr>
              <a:tr h="383543">
                <a:tc>
                  <a:txBody>
                    <a:bodyPr/>
                    <a:lstStyle/>
                    <a:p>
                      <a:pPr marL="0" marR="0">
                        <a:lnSpc>
                          <a:spcPct val="115000"/>
                        </a:lnSpc>
                        <a:spcBef>
                          <a:spcPts val="0"/>
                        </a:spcBef>
                        <a:spcAft>
                          <a:spcPts val="0"/>
                        </a:spcAft>
                      </a:pPr>
                      <a:r>
                        <a:rPr lang="en-US" sz="2000" b="0" dirty="0">
                          <a:effectLst/>
                          <a:latin typeface="Myanmar3" pitchFamily="18" charset="0"/>
                        </a:rPr>
                        <a:t>Co-operatives</a:t>
                      </a:r>
                      <a:endParaRPr lang="en-US" sz="2000" b="0" dirty="0">
                        <a:effectLst/>
                        <a:latin typeface="Myanmar3"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Myanmar3" pitchFamily="18" charset="0"/>
                        </a:rPr>
                        <a:t>+++</a:t>
                      </a:r>
                      <a:endParaRPr lang="en-US" sz="2000" dirty="0">
                        <a:effectLst/>
                        <a:latin typeface="Myanmar3"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Myanmar3" pitchFamily="18" charset="0"/>
                        </a:rPr>
                        <a:t>-</a:t>
                      </a:r>
                      <a:endParaRPr lang="en-US" sz="2000" dirty="0">
                        <a:effectLst/>
                        <a:latin typeface="Myanmar3" pitchFamily="18" charset="0"/>
                        <a:ea typeface="Calibri"/>
                        <a:cs typeface="Times New Roman"/>
                      </a:endParaRPr>
                    </a:p>
                  </a:txBody>
                  <a:tcPr marL="68580" marR="68580" marT="0" marB="0" anchor="ctr"/>
                </a:tc>
              </a:tr>
              <a:tr h="383543">
                <a:tc>
                  <a:txBody>
                    <a:bodyPr/>
                    <a:lstStyle/>
                    <a:p>
                      <a:pPr marL="0" marR="0">
                        <a:lnSpc>
                          <a:spcPct val="115000"/>
                        </a:lnSpc>
                        <a:spcBef>
                          <a:spcPts val="0"/>
                        </a:spcBef>
                        <a:spcAft>
                          <a:spcPts val="0"/>
                        </a:spcAft>
                      </a:pPr>
                      <a:r>
                        <a:rPr lang="en-US" sz="2000" b="0" dirty="0">
                          <a:effectLst/>
                          <a:latin typeface="Myanmar3" pitchFamily="18" charset="0"/>
                        </a:rPr>
                        <a:t>NGO</a:t>
                      </a:r>
                      <a:endParaRPr lang="en-US" sz="2000" b="0" dirty="0">
                        <a:effectLst/>
                        <a:latin typeface="Myanmar3"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a:effectLst/>
                          <a:latin typeface="Myanmar3" pitchFamily="18" charset="0"/>
                        </a:rPr>
                        <a:t>-</a:t>
                      </a:r>
                      <a:endParaRPr lang="en-US" sz="2000">
                        <a:effectLst/>
                        <a:latin typeface="Myanmar3" pitchFamily="18"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Myanmar3" pitchFamily="18" charset="0"/>
                        </a:rPr>
                        <a:t>-</a:t>
                      </a:r>
                      <a:endParaRPr lang="en-US" sz="2000" dirty="0">
                        <a:effectLst/>
                        <a:latin typeface="Myanmar3" pitchFamily="18" charset="0"/>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2145725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045" y="1756226"/>
            <a:ext cx="7886700" cy="2122257"/>
          </a:xfrm>
        </p:spPr>
        <p:txBody>
          <a:bodyPr>
            <a:normAutofit fontScale="92500"/>
          </a:bodyPr>
          <a:lstStyle/>
          <a:p>
            <a:pPr marL="508000" indent="-508000">
              <a:lnSpc>
                <a:spcPct val="150000"/>
              </a:lnSpc>
            </a:pPr>
            <a:r>
              <a:rPr lang="en-US" sz="2400" dirty="0" smtClean="0">
                <a:latin typeface="Myanmar3" pitchFamily="18" charset="0"/>
              </a:rPr>
              <a:t>Direct </a:t>
            </a:r>
            <a:r>
              <a:rPr lang="en-US" sz="2400" dirty="0">
                <a:latin typeface="Myanmar3" pitchFamily="18" charset="0"/>
              </a:rPr>
              <a:t>link between income and resilience </a:t>
            </a:r>
          </a:p>
          <a:p>
            <a:pPr marL="508000" indent="-508000">
              <a:lnSpc>
                <a:spcPct val="150000"/>
              </a:lnSpc>
            </a:pPr>
            <a:r>
              <a:rPr lang="en-US" sz="2400" dirty="0">
                <a:latin typeface="Myanmar3" pitchFamily="18" charset="0"/>
              </a:rPr>
              <a:t>Direct link between income and investment in livelihoods</a:t>
            </a:r>
          </a:p>
          <a:p>
            <a:pPr marL="508000" indent="-508000">
              <a:lnSpc>
                <a:spcPct val="150000"/>
              </a:lnSpc>
            </a:pPr>
            <a:r>
              <a:rPr lang="en-US" sz="2400" dirty="0">
                <a:latin typeface="Myanmar3" pitchFamily="18" charset="0"/>
              </a:rPr>
              <a:t>Investment in livelihoods linked to longer-term resilience</a:t>
            </a:r>
          </a:p>
        </p:txBody>
      </p:sp>
      <p:sp>
        <p:nvSpPr>
          <p:cNvPr id="5" name="Title 1"/>
          <p:cNvSpPr txBox="1">
            <a:spLocks/>
          </p:cNvSpPr>
          <p:nvPr/>
        </p:nvSpPr>
        <p:spPr>
          <a:xfrm>
            <a:off x="1857823" y="295366"/>
            <a:ext cx="5457371" cy="633545"/>
          </a:xfrm>
          <a:prstGeom prst="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600" b="1" dirty="0" smtClean="0">
                <a:solidFill>
                  <a:sysClr val="windowText" lastClr="000000"/>
                </a:solidFill>
                <a:latin typeface="Myanmar3" pitchFamily="18" charset="0"/>
                <a:cs typeface="Arial" panose="020B0604020202020204" pitchFamily="34" charset="0"/>
              </a:rPr>
              <a:t>Key Issues to Build Resilience</a:t>
            </a:r>
            <a:endParaRPr lang="en-US" sz="2600" b="1" dirty="0">
              <a:solidFill>
                <a:sysClr val="windowText" lastClr="000000"/>
              </a:solidFill>
              <a:latin typeface="Myanmar3" pitchFamily="18" charset="0"/>
              <a:cs typeface="Arial" panose="020B0604020202020204" pitchFamily="34" charset="0"/>
            </a:endParaRPr>
          </a:p>
        </p:txBody>
      </p:sp>
      <p:sp>
        <p:nvSpPr>
          <p:cNvPr id="6" name="Content Placeholder 2"/>
          <p:cNvSpPr txBox="1">
            <a:spLocks/>
          </p:cNvSpPr>
          <p:nvPr/>
        </p:nvSpPr>
        <p:spPr>
          <a:xfrm>
            <a:off x="643158" y="1172482"/>
            <a:ext cx="7886700" cy="4676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latin typeface="Myanmar3" pitchFamily="18" charset="0"/>
              </a:rPr>
              <a:t>3. Increased Income &amp; Livelihood Investment</a:t>
            </a:r>
          </a:p>
          <a:p>
            <a:pPr marL="0" indent="0">
              <a:buFont typeface="Arial" panose="020B0604020202020204" pitchFamily="34" charset="0"/>
              <a:buNone/>
            </a:pPr>
            <a:endParaRPr lang="en-US" sz="2400" b="1" dirty="0">
              <a:latin typeface="Myanmar3" pitchFamily="18" charset="0"/>
            </a:endParaRPr>
          </a:p>
        </p:txBody>
      </p:sp>
      <p:sp>
        <p:nvSpPr>
          <p:cNvPr id="7" name="Content Placeholder 2"/>
          <p:cNvSpPr txBox="1">
            <a:spLocks/>
          </p:cNvSpPr>
          <p:nvPr/>
        </p:nvSpPr>
        <p:spPr>
          <a:xfrm>
            <a:off x="515250" y="3755578"/>
            <a:ext cx="8490859" cy="1672776"/>
          </a:xfrm>
          <a:prstGeom prst="rect">
            <a:avLst/>
          </a:prstGeom>
          <a:ln w="28575">
            <a:solidFill>
              <a:srgbClr val="FF0000"/>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2400" dirty="0">
                <a:latin typeface="Myanmar3" pitchFamily="18" charset="0"/>
              </a:rPr>
              <a:t>Increasing rural incomes is achieved through diversification, increasing the effectiveness of livelihoods, and also stronger market linkages.</a:t>
            </a:r>
          </a:p>
        </p:txBody>
      </p:sp>
    </p:spTree>
    <p:extLst>
      <p:ext uri="{BB962C8B-B14F-4D97-AF65-F5344CB8AC3E}">
        <p14:creationId xmlns:p14="http://schemas.microsoft.com/office/powerpoint/2010/main" xmlns="" val="2285778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473" y="1828791"/>
            <a:ext cx="8297640" cy="3831768"/>
          </a:xfrm>
        </p:spPr>
        <p:txBody>
          <a:bodyPr>
            <a:normAutofit fontScale="92500" lnSpcReduction="10000"/>
          </a:bodyPr>
          <a:lstStyle/>
          <a:p>
            <a:pPr marL="406400" indent="-406400">
              <a:lnSpc>
                <a:spcPct val="150000"/>
              </a:lnSpc>
              <a:buFont typeface="Wingdings" pitchFamily="2" charset="2"/>
              <a:buChar char="Ø"/>
            </a:pPr>
            <a:r>
              <a:rPr lang="en-US" sz="2400" dirty="0" smtClean="0">
                <a:latin typeface="Myanmar3" pitchFamily="18" charset="0"/>
              </a:rPr>
              <a:t>Resilience is wide-ranging issue &amp; it cannot be achieved only by focusing on livelihoods; </a:t>
            </a:r>
            <a:endParaRPr lang="en-US" sz="2400" dirty="0">
              <a:latin typeface="Myanmar3" pitchFamily="18" charset="0"/>
            </a:endParaRPr>
          </a:p>
          <a:p>
            <a:pPr marL="406400" indent="-406400">
              <a:lnSpc>
                <a:spcPct val="150000"/>
              </a:lnSpc>
              <a:buFont typeface="Wingdings" pitchFamily="2" charset="2"/>
              <a:buChar char="Ø"/>
            </a:pPr>
            <a:r>
              <a:rPr lang="en-US" sz="2400" dirty="0" smtClean="0">
                <a:latin typeface="Myanmar3" pitchFamily="18" charset="0"/>
              </a:rPr>
              <a:t>Integrated risk management focusing </a:t>
            </a:r>
            <a:r>
              <a:rPr lang="en-US" sz="2400" dirty="0">
                <a:latin typeface="Myanmar3" pitchFamily="18" charset="0"/>
              </a:rPr>
              <a:t>on </a:t>
            </a:r>
            <a:r>
              <a:rPr lang="en-US" sz="2400" b="1" dirty="0">
                <a:latin typeface="Myanmar3" pitchFamily="18" charset="0"/>
              </a:rPr>
              <a:t>social protection</a:t>
            </a:r>
            <a:r>
              <a:rPr lang="en-US" sz="2400" dirty="0">
                <a:latin typeface="Myanmar3" pitchFamily="18" charset="0"/>
              </a:rPr>
              <a:t>, </a:t>
            </a:r>
            <a:r>
              <a:rPr lang="en-US" sz="2400" b="1" dirty="0">
                <a:latin typeface="Myanmar3" pitchFamily="18" charset="0"/>
              </a:rPr>
              <a:t>disaster risk reduction</a:t>
            </a:r>
            <a:r>
              <a:rPr lang="en-US" sz="2400" dirty="0">
                <a:latin typeface="Myanmar3" pitchFamily="18" charset="0"/>
              </a:rPr>
              <a:t>, </a:t>
            </a:r>
            <a:r>
              <a:rPr lang="en-US" sz="2400" dirty="0" smtClean="0">
                <a:latin typeface="Myanmar3" pitchFamily="18" charset="0"/>
              </a:rPr>
              <a:t>links </a:t>
            </a:r>
            <a:r>
              <a:rPr lang="en-US" sz="2400" dirty="0">
                <a:latin typeface="Myanmar3" pitchFamily="18" charset="0"/>
              </a:rPr>
              <a:t>to efforts on </a:t>
            </a:r>
            <a:r>
              <a:rPr lang="en-US" sz="2400" b="1" dirty="0">
                <a:latin typeface="Myanmar3" pitchFamily="18" charset="0"/>
              </a:rPr>
              <a:t>climate change </a:t>
            </a:r>
            <a:r>
              <a:rPr lang="en-US" sz="2400" dirty="0">
                <a:latin typeface="Myanmar3" pitchFamily="18" charset="0"/>
              </a:rPr>
              <a:t>and </a:t>
            </a:r>
            <a:r>
              <a:rPr lang="en-US" sz="2400" b="1" dirty="0">
                <a:latin typeface="Myanmar3" pitchFamily="18" charset="0"/>
              </a:rPr>
              <a:t>natural resource management</a:t>
            </a:r>
            <a:r>
              <a:rPr lang="en-US" sz="2400" dirty="0" smtClean="0">
                <a:latin typeface="Myanmar3" pitchFamily="18" charset="0"/>
              </a:rPr>
              <a:t>.</a:t>
            </a:r>
          </a:p>
          <a:p>
            <a:pPr marL="406400" indent="-406400">
              <a:lnSpc>
                <a:spcPct val="150000"/>
              </a:lnSpc>
              <a:buFont typeface="Wingdings" pitchFamily="2" charset="2"/>
              <a:buChar char="Ø"/>
            </a:pPr>
            <a:r>
              <a:rPr lang="en-US" sz="2400" dirty="0">
                <a:latin typeface="Myanmar3" pitchFamily="18" charset="0"/>
              </a:rPr>
              <a:t>This requires a multi-disciplinary </a:t>
            </a:r>
            <a:r>
              <a:rPr lang="en-US" sz="2400" dirty="0" smtClean="0">
                <a:latin typeface="Myanmar3" pitchFamily="18" charset="0"/>
              </a:rPr>
              <a:t>&amp; </a:t>
            </a:r>
            <a:r>
              <a:rPr lang="en-US" sz="2400" dirty="0">
                <a:latin typeface="Myanmar3" pitchFamily="18" charset="0"/>
              </a:rPr>
              <a:t>inter-ministerial approach.</a:t>
            </a:r>
          </a:p>
        </p:txBody>
      </p:sp>
      <p:sp>
        <p:nvSpPr>
          <p:cNvPr id="8" name="Content Placeholder 2"/>
          <p:cNvSpPr txBox="1">
            <a:spLocks/>
          </p:cNvSpPr>
          <p:nvPr/>
        </p:nvSpPr>
        <p:spPr>
          <a:xfrm>
            <a:off x="1702707" y="1132112"/>
            <a:ext cx="6207585" cy="51525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smtClean="0">
                <a:latin typeface="Myanmar3" pitchFamily="18" charset="0"/>
              </a:rPr>
              <a:t>Other Consideration</a:t>
            </a:r>
          </a:p>
          <a:p>
            <a:pPr marL="0" indent="0">
              <a:buFont typeface="Arial" panose="020B0604020202020204" pitchFamily="34" charset="0"/>
              <a:buNone/>
            </a:pPr>
            <a:endParaRPr lang="en-US" sz="2400" b="1" dirty="0">
              <a:latin typeface="Myanmar3" pitchFamily="18" charset="0"/>
            </a:endParaRPr>
          </a:p>
        </p:txBody>
      </p:sp>
    </p:spTree>
    <p:extLst>
      <p:ext uri="{BB962C8B-B14F-4D97-AF65-F5344CB8AC3E}">
        <p14:creationId xmlns:p14="http://schemas.microsoft.com/office/powerpoint/2010/main" xmlns="" val="3151289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445" y="1654635"/>
            <a:ext cx="8297640" cy="1407879"/>
          </a:xfrm>
        </p:spPr>
        <p:txBody>
          <a:bodyPr>
            <a:normAutofit fontScale="92500"/>
          </a:bodyPr>
          <a:lstStyle/>
          <a:p>
            <a:pPr marL="406400" indent="-406400">
              <a:lnSpc>
                <a:spcPct val="150000"/>
              </a:lnSpc>
              <a:buFont typeface="Wingdings" pitchFamily="2" charset="2"/>
              <a:buChar char="Ø"/>
            </a:pPr>
            <a:r>
              <a:rPr lang="en-US" sz="2400" dirty="0" smtClean="0">
                <a:latin typeface="Myanmar3" pitchFamily="18" charset="0"/>
              </a:rPr>
              <a:t>Disaster risks are growing but 65 % of risk can be averted.</a:t>
            </a:r>
          </a:p>
          <a:p>
            <a:pPr marL="406400" indent="-406400">
              <a:lnSpc>
                <a:spcPct val="150000"/>
              </a:lnSpc>
              <a:buFont typeface="Wingdings" pitchFamily="2" charset="2"/>
              <a:buChar char="Ø"/>
            </a:pPr>
            <a:r>
              <a:rPr lang="en-US" sz="2400" dirty="0" smtClean="0">
                <a:latin typeface="Myanmar3" pitchFamily="18" charset="0"/>
              </a:rPr>
              <a:t>Combined risk prevention, risk mitigation, risk transfer</a:t>
            </a:r>
            <a:endParaRPr lang="en-US" sz="2400" dirty="0">
              <a:latin typeface="Myanmar3" pitchFamily="18" charset="0"/>
            </a:endParaRPr>
          </a:p>
        </p:txBody>
      </p:sp>
      <p:sp>
        <p:nvSpPr>
          <p:cNvPr id="5" name="Title 1"/>
          <p:cNvSpPr txBox="1">
            <a:spLocks/>
          </p:cNvSpPr>
          <p:nvPr/>
        </p:nvSpPr>
        <p:spPr>
          <a:xfrm>
            <a:off x="3062508" y="213362"/>
            <a:ext cx="3439890" cy="633545"/>
          </a:xfrm>
          <a:prstGeom prst="rect">
            <a:avLst/>
          </a:prstGeom>
          <a:solidFill>
            <a:schemeClr val="accent5">
              <a:lumMod val="40000"/>
              <a:lumOff val="6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600" b="1" dirty="0" smtClean="0">
                <a:solidFill>
                  <a:sysClr val="windowText" lastClr="000000"/>
                </a:solidFill>
                <a:latin typeface="Myanmar3" pitchFamily="18" charset="0"/>
                <a:cs typeface="Arial" panose="020B0604020202020204" pitchFamily="34" charset="0"/>
              </a:rPr>
              <a:t>Other Consideration</a:t>
            </a:r>
            <a:endParaRPr lang="en-US" sz="2600" b="1" dirty="0">
              <a:solidFill>
                <a:sysClr val="windowText" lastClr="000000"/>
              </a:solidFill>
              <a:latin typeface="Myanmar3" pitchFamily="18" charset="0"/>
              <a:cs typeface="Arial" panose="020B0604020202020204" pitchFamily="34" charset="0"/>
            </a:endParaRPr>
          </a:p>
        </p:txBody>
      </p:sp>
      <p:sp>
        <p:nvSpPr>
          <p:cNvPr id="8" name="Content Placeholder 2"/>
          <p:cNvSpPr txBox="1">
            <a:spLocks/>
          </p:cNvSpPr>
          <p:nvPr/>
        </p:nvSpPr>
        <p:spPr>
          <a:xfrm>
            <a:off x="643158" y="1172482"/>
            <a:ext cx="7886700" cy="4676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smtClean="0">
                <a:latin typeface="Myanmar3" pitchFamily="18" charset="0"/>
              </a:rPr>
              <a:t>Risk Transfer</a:t>
            </a:r>
          </a:p>
          <a:p>
            <a:pPr marL="0" indent="0">
              <a:buFont typeface="Arial" panose="020B0604020202020204" pitchFamily="34" charset="0"/>
              <a:buNone/>
            </a:pPr>
            <a:endParaRPr lang="en-US" sz="2400" b="1" dirty="0">
              <a:latin typeface="Myanmar3" pitchFamily="18" charset="0"/>
            </a:endParaRPr>
          </a:p>
        </p:txBody>
      </p:sp>
      <p:graphicFrame>
        <p:nvGraphicFramePr>
          <p:cNvPr id="9" name="Diagram 8"/>
          <p:cNvGraphicFramePr/>
          <p:nvPr>
            <p:extLst>
              <p:ext uri="{D42A27DB-BD31-4B8C-83A1-F6EECF244321}">
                <p14:modId xmlns:p14="http://schemas.microsoft.com/office/powerpoint/2010/main" xmlns="" val="1365819821"/>
              </p:ext>
            </p:extLst>
          </p:nvPr>
        </p:nvGraphicFramePr>
        <p:xfrm>
          <a:off x="4161024" y="3066135"/>
          <a:ext cx="4010516" cy="3697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203206" y="3512471"/>
            <a:ext cx="2119080" cy="69668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Myanmar3" pitchFamily="18" charset="0"/>
              </a:rPr>
              <a:t>Reinsurance</a:t>
            </a:r>
            <a:endParaRPr lang="en-US" sz="2400" b="1" dirty="0">
              <a:latin typeface="Myanmar3" pitchFamily="18" charset="0"/>
            </a:endParaRPr>
          </a:p>
        </p:txBody>
      </p:sp>
      <p:sp>
        <p:nvSpPr>
          <p:cNvPr id="11" name="Rounded Rectangle 10"/>
          <p:cNvSpPr/>
          <p:nvPr/>
        </p:nvSpPr>
        <p:spPr>
          <a:xfrm>
            <a:off x="1574804" y="4622813"/>
            <a:ext cx="1705426" cy="69668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yanmar3" pitchFamily="18" charset="0"/>
              </a:rPr>
              <a:t>I</a:t>
            </a:r>
            <a:r>
              <a:rPr lang="en-US" sz="2400" b="1" dirty="0" smtClean="0">
                <a:latin typeface="Myanmar3" pitchFamily="18" charset="0"/>
              </a:rPr>
              <a:t>nsurance</a:t>
            </a:r>
            <a:endParaRPr lang="en-US" sz="2400" b="1" dirty="0">
              <a:latin typeface="Myanmar3" pitchFamily="18" charset="0"/>
            </a:endParaRPr>
          </a:p>
        </p:txBody>
      </p:sp>
      <p:cxnSp>
        <p:nvCxnSpPr>
          <p:cNvPr id="13" name="Elbow Connector 12"/>
          <p:cNvCxnSpPr>
            <a:endCxn id="11" idx="1"/>
          </p:cNvCxnSpPr>
          <p:nvPr/>
        </p:nvCxnSpPr>
        <p:spPr>
          <a:xfrm rot="16200000" flipH="1">
            <a:off x="863603" y="4259954"/>
            <a:ext cx="747485" cy="674918"/>
          </a:xfrm>
          <a:prstGeom prst="bentConnector2">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23" name="Elbow Connector 22"/>
          <p:cNvCxnSpPr/>
          <p:nvPr/>
        </p:nvCxnSpPr>
        <p:spPr>
          <a:xfrm>
            <a:off x="2746828" y="5377555"/>
            <a:ext cx="1288141" cy="602332"/>
          </a:xfrm>
          <a:prstGeom prst="bentConnector3">
            <a:avLst>
              <a:gd name="adj1" fmla="val -183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318328" y="4913100"/>
            <a:ext cx="644071"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322286" y="3744686"/>
            <a:ext cx="1640113" cy="16"/>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xmlns="" val="2557134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092" y="759952"/>
            <a:ext cx="8563254" cy="5408616"/>
          </a:xfrm>
        </p:spPr>
        <p:txBody>
          <a:bodyPr>
            <a:noAutofit/>
          </a:bodyPr>
          <a:lstStyle/>
          <a:p>
            <a:pPr marL="406400" indent="-406400">
              <a:lnSpc>
                <a:spcPct val="150000"/>
              </a:lnSpc>
              <a:spcBef>
                <a:spcPts val="600"/>
              </a:spcBef>
              <a:buFont typeface="Wingdings" pitchFamily="2" charset="2"/>
              <a:buChar char="§"/>
            </a:pPr>
            <a:r>
              <a:rPr lang="en-US" sz="2200" b="1" dirty="0" smtClean="0">
                <a:latin typeface="Myanmar3" pitchFamily="18" charset="0"/>
              </a:rPr>
              <a:t>Engineering</a:t>
            </a:r>
            <a:r>
              <a:rPr lang="en-US" sz="2200" dirty="0" smtClean="0">
                <a:latin typeface="Myanmar3" pitchFamily="18" charset="0"/>
              </a:rPr>
              <a:t> – degree to which a structure like a building or a bridge can return to a baseline state after being disturbed.</a:t>
            </a:r>
          </a:p>
          <a:p>
            <a:pPr marL="406400" indent="-406400">
              <a:lnSpc>
                <a:spcPct val="150000"/>
              </a:lnSpc>
              <a:spcBef>
                <a:spcPts val="600"/>
              </a:spcBef>
              <a:buFont typeface="Wingdings" pitchFamily="2" charset="2"/>
              <a:buChar char="§"/>
            </a:pPr>
            <a:r>
              <a:rPr lang="en-US" sz="2200" b="1" dirty="0" smtClean="0">
                <a:latin typeface="Myanmar3" pitchFamily="18" charset="0"/>
              </a:rPr>
              <a:t>Emergency response</a:t>
            </a:r>
            <a:r>
              <a:rPr lang="en-US" sz="2200" dirty="0" smtClean="0">
                <a:latin typeface="Myanmar3" pitchFamily="18" charset="0"/>
              </a:rPr>
              <a:t> – speed with which critical system can be restored after a disaster.</a:t>
            </a:r>
          </a:p>
          <a:p>
            <a:pPr marL="406400" indent="-406400">
              <a:lnSpc>
                <a:spcPct val="150000"/>
              </a:lnSpc>
              <a:spcBef>
                <a:spcPts val="600"/>
              </a:spcBef>
              <a:buFont typeface="Wingdings" pitchFamily="2" charset="2"/>
              <a:buChar char="§"/>
            </a:pPr>
            <a:r>
              <a:rPr lang="en-US" sz="2200" b="1" dirty="0" smtClean="0">
                <a:latin typeface="Myanmar3" pitchFamily="18" charset="0"/>
              </a:rPr>
              <a:t>Ecology</a:t>
            </a:r>
            <a:r>
              <a:rPr lang="en-US" sz="2200" dirty="0" smtClean="0">
                <a:latin typeface="Myanmar3" pitchFamily="18" charset="0"/>
              </a:rPr>
              <a:t> – ecosystem’s ability to keep from being irrevocably degraded.</a:t>
            </a:r>
          </a:p>
          <a:p>
            <a:pPr marL="406400" indent="-406400">
              <a:lnSpc>
                <a:spcPct val="150000"/>
              </a:lnSpc>
              <a:spcBef>
                <a:spcPts val="600"/>
              </a:spcBef>
              <a:buFont typeface="Wingdings" pitchFamily="2" charset="2"/>
              <a:buChar char="§"/>
            </a:pPr>
            <a:r>
              <a:rPr lang="en-US" sz="2200" b="1" dirty="0" smtClean="0">
                <a:latin typeface="Myanmar3" pitchFamily="18" charset="0"/>
              </a:rPr>
              <a:t>Psychology</a:t>
            </a:r>
            <a:r>
              <a:rPr lang="en-US" sz="2200" dirty="0" smtClean="0">
                <a:latin typeface="Myanmar3" pitchFamily="18" charset="0"/>
              </a:rPr>
              <a:t> – capacity of an individual to deal effectively with trauma.</a:t>
            </a:r>
          </a:p>
          <a:p>
            <a:pPr marL="406400" indent="-406400">
              <a:lnSpc>
                <a:spcPct val="150000"/>
              </a:lnSpc>
              <a:spcBef>
                <a:spcPts val="600"/>
              </a:spcBef>
              <a:buFont typeface="Wingdings" pitchFamily="2" charset="2"/>
              <a:buChar char="§"/>
            </a:pPr>
            <a:r>
              <a:rPr lang="en-US" sz="2200" b="1" dirty="0" smtClean="0">
                <a:latin typeface="Myanmar3" pitchFamily="18" charset="0"/>
              </a:rPr>
              <a:t>Business</a:t>
            </a:r>
            <a:r>
              <a:rPr lang="en-US" sz="2200" dirty="0" smtClean="0">
                <a:latin typeface="Myanmar3" pitchFamily="18" charset="0"/>
              </a:rPr>
              <a:t> – putting in place backup of resources to ensure operation in the face of disaster. </a:t>
            </a:r>
            <a:endParaRPr lang="en-US" sz="2200" dirty="0">
              <a:latin typeface="Myanmar3" pitchFamily="18" charset="0"/>
            </a:endParaRPr>
          </a:p>
        </p:txBody>
      </p:sp>
      <p:sp>
        <p:nvSpPr>
          <p:cNvPr id="5" name="TextBox 4"/>
          <p:cNvSpPr txBox="1"/>
          <p:nvPr/>
        </p:nvSpPr>
        <p:spPr>
          <a:xfrm>
            <a:off x="3294703" y="6212113"/>
            <a:ext cx="1770783" cy="461665"/>
          </a:xfrm>
          <a:prstGeom prst="rect">
            <a:avLst/>
          </a:prstGeom>
          <a:solidFill>
            <a:schemeClr val="accent2">
              <a:lumMod val="60000"/>
              <a:lumOff val="40000"/>
            </a:schemeClr>
          </a:solidFill>
        </p:spPr>
        <p:txBody>
          <a:bodyPr wrap="square" rtlCol="0">
            <a:spAutoFit/>
          </a:bodyPr>
          <a:lstStyle/>
          <a:p>
            <a:pPr algn="ctr"/>
            <a:r>
              <a:rPr lang="en-US" sz="2400" b="1" dirty="0" smtClean="0">
                <a:latin typeface="Myanmar3" pitchFamily="18" charset="0"/>
              </a:rPr>
              <a:t>continuity</a:t>
            </a:r>
            <a:endParaRPr lang="en-US" sz="2400" b="1" dirty="0">
              <a:latin typeface="Myanmar3" pitchFamily="18" charset="0"/>
            </a:endParaRPr>
          </a:p>
        </p:txBody>
      </p:sp>
      <p:sp>
        <p:nvSpPr>
          <p:cNvPr id="6" name="TextBox 5"/>
          <p:cNvSpPr txBox="1"/>
          <p:nvPr/>
        </p:nvSpPr>
        <p:spPr>
          <a:xfrm>
            <a:off x="5203359" y="6219371"/>
            <a:ext cx="1748992" cy="461665"/>
          </a:xfrm>
          <a:prstGeom prst="rect">
            <a:avLst/>
          </a:prstGeom>
          <a:solidFill>
            <a:schemeClr val="accent2">
              <a:lumMod val="60000"/>
              <a:lumOff val="40000"/>
            </a:schemeClr>
          </a:solidFill>
        </p:spPr>
        <p:txBody>
          <a:bodyPr wrap="square" rtlCol="0">
            <a:spAutoFit/>
          </a:bodyPr>
          <a:lstStyle/>
          <a:p>
            <a:pPr algn="ctr"/>
            <a:r>
              <a:rPr lang="en-US" sz="2400" b="1" dirty="0" smtClean="0">
                <a:latin typeface="Myanmar3" pitchFamily="18" charset="0"/>
              </a:rPr>
              <a:t>Recovery</a:t>
            </a:r>
            <a:endParaRPr lang="en-US" sz="2400" b="1" dirty="0">
              <a:latin typeface="Myanmar3" pitchFamily="18" charset="0"/>
            </a:endParaRPr>
          </a:p>
        </p:txBody>
      </p:sp>
      <p:sp>
        <p:nvSpPr>
          <p:cNvPr id="7" name="TextBox 6"/>
          <p:cNvSpPr txBox="1"/>
          <p:nvPr/>
        </p:nvSpPr>
        <p:spPr>
          <a:xfrm>
            <a:off x="602303" y="6204856"/>
            <a:ext cx="2032000" cy="461665"/>
          </a:xfrm>
          <a:prstGeom prst="rect">
            <a:avLst/>
          </a:prstGeom>
          <a:solidFill>
            <a:schemeClr val="bg1"/>
          </a:solidFill>
        </p:spPr>
        <p:txBody>
          <a:bodyPr wrap="square" rtlCol="0">
            <a:spAutoFit/>
          </a:bodyPr>
          <a:lstStyle/>
          <a:p>
            <a:pPr algn="ctr"/>
            <a:r>
              <a:rPr lang="en-US" sz="2400" b="1" dirty="0" smtClean="0">
                <a:latin typeface="Myanmar3" pitchFamily="18" charset="0"/>
              </a:rPr>
              <a:t>keywords</a:t>
            </a:r>
            <a:endParaRPr lang="en-US" sz="2400" b="1" dirty="0">
              <a:latin typeface="Myanmar3" pitchFamily="18" charset="0"/>
            </a:endParaRPr>
          </a:p>
        </p:txBody>
      </p:sp>
      <p:cxnSp>
        <p:nvCxnSpPr>
          <p:cNvPr id="9" name="Straight Arrow Connector 8"/>
          <p:cNvCxnSpPr/>
          <p:nvPr/>
        </p:nvCxnSpPr>
        <p:spPr>
          <a:xfrm>
            <a:off x="2561733" y="6435689"/>
            <a:ext cx="500783" cy="7256"/>
          </a:xfrm>
          <a:prstGeom prst="straightConnector1">
            <a:avLst/>
          </a:prstGeom>
          <a:ln w="38100">
            <a:solidFill>
              <a:schemeClr val="accent5">
                <a:lumMod val="50000"/>
              </a:schemeClr>
            </a:solidFill>
            <a:tailEnd type="arrow"/>
          </a:ln>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7111953" y="6226631"/>
            <a:ext cx="1748992" cy="461665"/>
          </a:xfrm>
          <a:prstGeom prst="rect">
            <a:avLst/>
          </a:prstGeom>
          <a:solidFill>
            <a:schemeClr val="accent2">
              <a:lumMod val="60000"/>
              <a:lumOff val="40000"/>
            </a:schemeClr>
          </a:solidFill>
        </p:spPr>
        <p:txBody>
          <a:bodyPr wrap="square" rtlCol="0">
            <a:spAutoFit/>
          </a:bodyPr>
          <a:lstStyle/>
          <a:p>
            <a:pPr algn="ctr"/>
            <a:r>
              <a:rPr lang="en-US" sz="2400" b="1" dirty="0" smtClean="0">
                <a:latin typeface="Myanmar3" pitchFamily="18" charset="0"/>
              </a:rPr>
              <a:t>Ability</a:t>
            </a:r>
            <a:endParaRPr lang="en-US" sz="2400" b="1" dirty="0">
              <a:latin typeface="Myanmar3" pitchFamily="18" charset="0"/>
            </a:endParaRPr>
          </a:p>
        </p:txBody>
      </p:sp>
    </p:spTree>
    <p:extLst>
      <p:ext uri="{BB962C8B-B14F-4D97-AF65-F5344CB8AC3E}">
        <p14:creationId xmlns:p14="http://schemas.microsoft.com/office/powerpoint/2010/main" xmlns="" val="1356386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959" y="1190174"/>
            <a:ext cx="8297640" cy="5152569"/>
          </a:xfrm>
        </p:spPr>
        <p:txBody>
          <a:bodyPr>
            <a:normAutofit fontScale="92500"/>
          </a:bodyPr>
          <a:lstStyle/>
          <a:p>
            <a:pPr marL="508000" indent="-508000" algn="just">
              <a:lnSpc>
                <a:spcPct val="150000"/>
              </a:lnSpc>
              <a:buFont typeface="Wingdings" pitchFamily="2" charset="2"/>
              <a:buChar char="Ø"/>
            </a:pPr>
            <a:r>
              <a:rPr lang="en-US" sz="2400" dirty="0" smtClean="0">
                <a:latin typeface="Myanmar3" pitchFamily="18" charset="0"/>
              </a:rPr>
              <a:t>Livelihood </a:t>
            </a:r>
            <a:r>
              <a:rPr lang="en-US" sz="2400" dirty="0">
                <a:latin typeface="Myanmar3" pitchFamily="18" charset="0"/>
              </a:rPr>
              <a:t>diversification </a:t>
            </a:r>
            <a:r>
              <a:rPr lang="en-US" sz="2400" dirty="0" smtClean="0">
                <a:latin typeface="Myanmar3" pitchFamily="18" charset="0"/>
              </a:rPr>
              <a:t>should be extended for increasing </a:t>
            </a:r>
            <a:r>
              <a:rPr lang="en-US" sz="2400" dirty="0">
                <a:latin typeface="Myanmar3" pitchFamily="18" charset="0"/>
              </a:rPr>
              <a:t>resilience </a:t>
            </a:r>
            <a:r>
              <a:rPr lang="en-US" sz="2400" dirty="0" smtClean="0">
                <a:latin typeface="Myanmar3" pitchFamily="18" charset="0"/>
              </a:rPr>
              <a:t>in </a:t>
            </a:r>
            <a:r>
              <a:rPr lang="en-US" sz="2400" dirty="0">
                <a:latin typeface="Myanmar3" pitchFamily="18" charset="0"/>
              </a:rPr>
              <a:t>economically vulnerable households. </a:t>
            </a:r>
            <a:endParaRPr lang="en-US" sz="2400" dirty="0" smtClean="0">
              <a:latin typeface="Myanmar3" pitchFamily="18" charset="0"/>
            </a:endParaRPr>
          </a:p>
          <a:p>
            <a:pPr marL="508000" indent="-508000" algn="just">
              <a:lnSpc>
                <a:spcPct val="150000"/>
              </a:lnSpc>
              <a:buFont typeface="Wingdings" pitchFamily="2" charset="2"/>
              <a:buChar char="Ø"/>
            </a:pPr>
            <a:r>
              <a:rPr lang="en-US" sz="2400" dirty="0" smtClean="0">
                <a:latin typeface="Myanmar3" pitchFamily="18" charset="0"/>
              </a:rPr>
              <a:t>To increase access to finance to different target groups. </a:t>
            </a:r>
          </a:p>
          <a:p>
            <a:pPr marL="508000" indent="-508000" algn="just">
              <a:lnSpc>
                <a:spcPct val="150000"/>
              </a:lnSpc>
              <a:buFont typeface="Wingdings" pitchFamily="2" charset="2"/>
              <a:buChar char="Ø"/>
            </a:pPr>
            <a:r>
              <a:rPr lang="en-US" sz="2400" dirty="0">
                <a:latin typeface="Myanmar3" pitchFamily="18" charset="0"/>
              </a:rPr>
              <a:t>Inter-agency collaboration for building resilience in rural communities.</a:t>
            </a:r>
          </a:p>
          <a:p>
            <a:pPr marL="508000" indent="-508000" algn="just">
              <a:lnSpc>
                <a:spcPct val="150000"/>
              </a:lnSpc>
              <a:buFont typeface="Wingdings" pitchFamily="2" charset="2"/>
              <a:buChar char="Ø"/>
            </a:pPr>
            <a:r>
              <a:rPr lang="en-US" sz="2400" dirty="0" smtClean="0">
                <a:latin typeface="Myanmar3" pitchFamily="18" charset="0"/>
              </a:rPr>
              <a:t>Innovative way to enhance community resilience like risk transfer solution.</a:t>
            </a:r>
          </a:p>
          <a:p>
            <a:pPr marL="508000" indent="-508000" algn="just">
              <a:lnSpc>
                <a:spcPct val="150000"/>
              </a:lnSpc>
              <a:buFont typeface="Wingdings" pitchFamily="2" charset="2"/>
              <a:buChar char="Ø"/>
            </a:pPr>
            <a:r>
              <a:rPr lang="en-US" sz="2400" dirty="0">
                <a:latin typeface="Myanmar3" pitchFamily="18" charset="0"/>
              </a:rPr>
              <a:t>Multi-disciplinary research to study effective ways to build </a:t>
            </a:r>
            <a:r>
              <a:rPr lang="en-US" sz="2400" dirty="0" smtClean="0">
                <a:latin typeface="Myanmar3" pitchFamily="18" charset="0"/>
              </a:rPr>
              <a:t>resilience.</a:t>
            </a:r>
            <a:endParaRPr lang="en-US" sz="2400" dirty="0">
              <a:latin typeface="Myanmar3" pitchFamily="18" charset="0"/>
            </a:endParaRPr>
          </a:p>
          <a:p>
            <a:pPr marL="508000" indent="-508000" algn="just">
              <a:lnSpc>
                <a:spcPct val="150000"/>
              </a:lnSpc>
              <a:buFont typeface="Wingdings" pitchFamily="2" charset="2"/>
              <a:buChar char="Ø"/>
            </a:pPr>
            <a:endParaRPr lang="en-US" sz="2400" dirty="0">
              <a:latin typeface="Myanmar3" pitchFamily="18" charset="0"/>
            </a:endParaRPr>
          </a:p>
        </p:txBody>
      </p:sp>
      <p:sp>
        <p:nvSpPr>
          <p:cNvPr id="5" name="Title 1"/>
          <p:cNvSpPr txBox="1">
            <a:spLocks/>
          </p:cNvSpPr>
          <p:nvPr/>
        </p:nvSpPr>
        <p:spPr>
          <a:xfrm>
            <a:off x="3120563" y="285932"/>
            <a:ext cx="3483433" cy="633545"/>
          </a:xfrm>
          <a:prstGeom prst="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dirty="0" smtClean="0">
                <a:solidFill>
                  <a:sysClr val="windowText" lastClr="000000"/>
                </a:solidFill>
                <a:latin typeface="Myanmar3" pitchFamily="18" charset="0"/>
                <a:cs typeface="Arial" panose="020B0604020202020204" pitchFamily="34" charset="0"/>
              </a:rPr>
              <a:t>Recommendation</a:t>
            </a:r>
            <a:endParaRPr lang="en-US" sz="2800" b="1" dirty="0">
              <a:solidFill>
                <a:sysClr val="windowText" lastClr="000000"/>
              </a:solidFill>
              <a:latin typeface="Myanmar3" pitchFamily="18" charset="0"/>
              <a:cs typeface="Arial" panose="020B0604020202020204" pitchFamily="34" charset="0"/>
            </a:endParaRPr>
          </a:p>
        </p:txBody>
      </p:sp>
    </p:spTree>
    <p:extLst>
      <p:ext uri="{BB962C8B-B14F-4D97-AF65-F5344CB8AC3E}">
        <p14:creationId xmlns:p14="http://schemas.microsoft.com/office/powerpoint/2010/main" xmlns="" val="1093237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3581400" y="3398838"/>
            <a:ext cx="5105400" cy="2163762"/>
          </a:xfrm>
          <a:prstGeom prst="rect">
            <a:avLst/>
          </a:prstGeom>
          <a:noFill/>
          <a:ln w="9525">
            <a:noFill/>
            <a:miter lim="800000"/>
            <a:headEnd/>
            <a:tailEnd/>
          </a:ln>
        </p:spPr>
        <p:txBody>
          <a:bodyPr/>
          <a:lstStyle/>
          <a:p>
            <a:pPr marL="342900" indent="-342900" algn="ctr">
              <a:lnSpc>
                <a:spcPct val="130000"/>
              </a:lnSpc>
              <a:spcBef>
                <a:spcPct val="20000"/>
              </a:spcBef>
            </a:pPr>
            <a:r>
              <a:rPr lang="en-US" sz="2000" b="1" dirty="0" err="1" smtClean="0"/>
              <a:t>Zarni</a:t>
            </a:r>
            <a:r>
              <a:rPr lang="en-US" sz="2000" b="1" dirty="0" smtClean="0"/>
              <a:t> </a:t>
            </a:r>
            <a:r>
              <a:rPr lang="en-US" sz="2000" b="1" dirty="0" err="1" smtClean="0"/>
              <a:t>Minn</a:t>
            </a:r>
            <a:r>
              <a:rPr lang="en-US" sz="2000" b="1" dirty="0" smtClean="0"/>
              <a:t>, </a:t>
            </a:r>
            <a:r>
              <a:rPr lang="en-US" sz="2000" b="1" dirty="0" err="1" smtClean="0"/>
              <a:t>Ph.D</a:t>
            </a:r>
            <a:endParaRPr lang="en-US" sz="2000" b="1" dirty="0"/>
          </a:p>
          <a:p>
            <a:pPr marL="342900" indent="-342900" algn="ctr">
              <a:lnSpc>
                <a:spcPct val="130000"/>
              </a:lnSpc>
              <a:spcBef>
                <a:spcPct val="20000"/>
              </a:spcBef>
            </a:pPr>
            <a:r>
              <a:rPr lang="en-US" sz="2000" b="1" dirty="0"/>
              <a:t>Department of Rural Development</a:t>
            </a:r>
          </a:p>
          <a:p>
            <a:pPr marL="342900" indent="-342900" algn="ctr">
              <a:lnSpc>
                <a:spcPct val="130000"/>
              </a:lnSpc>
              <a:spcBef>
                <a:spcPct val="20000"/>
              </a:spcBef>
            </a:pPr>
            <a:r>
              <a:rPr lang="en-US" sz="2000" b="1" dirty="0" smtClean="0">
                <a:hlinkClick r:id="rId2"/>
              </a:rPr>
              <a:t>minnzarni@gmail.com</a:t>
            </a:r>
            <a:endParaRPr lang="en-US" sz="2000" b="1" dirty="0"/>
          </a:p>
          <a:p>
            <a:pPr marL="342900" indent="-342900" algn="ctr">
              <a:lnSpc>
                <a:spcPct val="130000"/>
              </a:lnSpc>
              <a:spcBef>
                <a:spcPct val="20000"/>
              </a:spcBef>
            </a:pPr>
            <a:r>
              <a:rPr lang="en-US" sz="2000" b="1" dirty="0"/>
              <a:t>+ 95 9 </a:t>
            </a:r>
            <a:r>
              <a:rPr lang="en-US" sz="2000" b="1" dirty="0" smtClean="0"/>
              <a:t>440935588</a:t>
            </a:r>
          </a:p>
          <a:p>
            <a:pPr marL="342900" indent="-342900" algn="ctr">
              <a:lnSpc>
                <a:spcPct val="130000"/>
              </a:lnSpc>
              <a:spcBef>
                <a:spcPct val="20000"/>
              </a:spcBef>
            </a:pPr>
            <a:r>
              <a:rPr lang="en-US" sz="2000" b="1" dirty="0" smtClean="0"/>
              <a:t>+ 95 67 409415</a:t>
            </a:r>
            <a:endParaRPr lang="en-US" sz="2000" b="1" dirty="0"/>
          </a:p>
        </p:txBody>
      </p:sp>
      <p:pic>
        <p:nvPicPr>
          <p:cNvPr id="3" name="Picture 2" descr="welcome.jpg"/>
          <p:cNvPicPr>
            <a:picLocks noChangeAspect="1"/>
          </p:cNvPicPr>
          <p:nvPr/>
        </p:nvPicPr>
        <p:blipFill rotWithShape="1">
          <a:blip r:embed="rId3" cstate="print"/>
          <a:srcRect l="7627" t="33333" r="78207" b="36667"/>
          <a:stretch/>
        </p:blipFill>
        <p:spPr>
          <a:xfrm>
            <a:off x="228600" y="755082"/>
            <a:ext cx="3429000" cy="5446059"/>
          </a:xfrm>
          <a:prstGeom prst="ellipse">
            <a:avLst/>
          </a:prstGeom>
          <a:ln>
            <a:noFill/>
          </a:ln>
          <a:effectLst>
            <a:softEdge rad="112500"/>
          </a:effectLst>
        </p:spPr>
      </p:pic>
      <p:sp>
        <p:nvSpPr>
          <p:cNvPr id="4" name="Rectangle 3"/>
          <p:cNvSpPr/>
          <p:nvPr/>
        </p:nvSpPr>
        <p:spPr>
          <a:xfrm>
            <a:off x="3892062" y="1890051"/>
            <a:ext cx="4794738" cy="762339"/>
          </a:xfrm>
          <a:prstGeom prst="rect">
            <a:avLst/>
          </a:prstGeom>
          <a:noFill/>
        </p:spPr>
        <p:txBody>
          <a:bodyPr lIns="84406" tIns="42203" rIns="84406" bIns="42203">
            <a:spAutoFit/>
          </a:bodyPr>
          <a:lstStyle/>
          <a:p>
            <a:pPr algn="ctr">
              <a:defRPr/>
            </a:pPr>
            <a:r>
              <a:rPr lang="en-US" sz="4400" b="1" dirty="0" smtClean="0">
                <a:ln w="18000">
                  <a:solidFill>
                    <a:srgbClr val="003D58"/>
                  </a:solidFill>
                  <a:prstDash val="solid"/>
                  <a:miter lim="800000"/>
                </a:ln>
                <a:solidFill>
                  <a:srgbClr val="00B050"/>
                </a:solidFill>
                <a:effectLst>
                  <a:glow rad="139700">
                    <a:schemeClr val="accent3">
                      <a:satMod val="175000"/>
                      <a:alpha val="40000"/>
                    </a:schemeClr>
                  </a:glow>
                  <a:outerShdw blurRad="25500" dist="23000" dir="7020000" algn="tl">
                    <a:srgbClr val="000000">
                      <a:alpha val="50000"/>
                    </a:srgbClr>
                  </a:outerShdw>
                </a:effectLst>
                <a:latin typeface="Zawgyi-One" pitchFamily="34" charset="0"/>
                <a:cs typeface="Zawgyi-One" pitchFamily="34" charset="0"/>
              </a:rPr>
              <a:t>Thank You</a:t>
            </a:r>
            <a:endParaRPr lang="en-US" sz="4400" b="1" dirty="0">
              <a:ln w="18000">
                <a:solidFill>
                  <a:srgbClr val="003D58"/>
                </a:solidFill>
                <a:prstDash val="solid"/>
                <a:miter lim="800000"/>
              </a:ln>
              <a:solidFill>
                <a:srgbClr val="00B050"/>
              </a:solidFill>
              <a:effectLst>
                <a:glow rad="139700">
                  <a:schemeClr val="accent3">
                    <a:satMod val="175000"/>
                    <a:alpha val="4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49630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13" y="1578872"/>
            <a:ext cx="8331201" cy="3878489"/>
          </a:xfrm>
        </p:spPr>
        <p:txBody>
          <a:bodyPr>
            <a:normAutofit fontScale="92500" lnSpcReduction="20000"/>
          </a:bodyPr>
          <a:lstStyle/>
          <a:p>
            <a:pPr marL="682625" indent="-682625" algn="just">
              <a:lnSpc>
                <a:spcPct val="150000"/>
              </a:lnSpc>
              <a:buFont typeface="Wingdings" pitchFamily="2" charset="2"/>
              <a:buChar char="q"/>
              <a:tabLst>
                <a:tab pos="623888" algn="l"/>
              </a:tabLst>
            </a:pPr>
            <a:r>
              <a:rPr lang="en-US" sz="2400" dirty="0" smtClean="0">
                <a:latin typeface="Myanmar3" pitchFamily="18" charset="0"/>
              </a:rPr>
              <a:t>The </a:t>
            </a:r>
            <a:r>
              <a:rPr lang="en-US" sz="2400" dirty="0">
                <a:latin typeface="Myanmar3" pitchFamily="18" charset="0"/>
              </a:rPr>
              <a:t>ability of a system, community or society to resist, absorb, cope with and recover from the effects of hazards and to adapt to longer term changes in a timely and efficient manner without undermining food security or </a:t>
            </a:r>
            <a:r>
              <a:rPr lang="en-US" sz="2400" dirty="0" smtClean="0">
                <a:latin typeface="Myanmar3" pitchFamily="18" charset="0"/>
              </a:rPr>
              <a:t>wellbeing.</a:t>
            </a:r>
          </a:p>
          <a:p>
            <a:pPr marL="682625" indent="-682625" algn="just">
              <a:lnSpc>
                <a:spcPct val="150000"/>
              </a:lnSpc>
              <a:buFont typeface="Wingdings" pitchFamily="2" charset="2"/>
              <a:buChar char="q"/>
              <a:tabLst>
                <a:tab pos="623888" algn="l"/>
              </a:tabLst>
            </a:pPr>
            <a:r>
              <a:rPr lang="en-US" sz="2400" dirty="0">
                <a:latin typeface="Myanmar3" pitchFamily="18" charset="0"/>
              </a:rPr>
              <a:t>T</a:t>
            </a:r>
            <a:r>
              <a:rPr lang="en-US" sz="2400" dirty="0" smtClean="0">
                <a:latin typeface="Myanmar3" pitchFamily="18" charset="0"/>
              </a:rPr>
              <a:t>he </a:t>
            </a:r>
            <a:r>
              <a:rPr lang="en-US" sz="2400" dirty="0">
                <a:latin typeface="Myanmar3" pitchFamily="18" charset="0"/>
              </a:rPr>
              <a:t>capacity to endure shocks and stresses and bounce </a:t>
            </a:r>
            <a:r>
              <a:rPr lang="en-US" sz="2400" dirty="0" smtClean="0">
                <a:latin typeface="Myanmar3" pitchFamily="18" charset="0"/>
              </a:rPr>
              <a:t>back.</a:t>
            </a:r>
          </a:p>
          <a:p>
            <a:pPr marL="682625" indent="-682625" algn="just">
              <a:lnSpc>
                <a:spcPct val="150000"/>
              </a:lnSpc>
              <a:buFont typeface="Wingdings" pitchFamily="2" charset="2"/>
              <a:buChar char="q"/>
              <a:tabLst>
                <a:tab pos="623888" algn="l"/>
              </a:tabLst>
            </a:pPr>
            <a:r>
              <a:rPr lang="en-US" sz="2400" dirty="0" smtClean="0">
                <a:latin typeface="Myanmar3" pitchFamily="18" charset="0"/>
              </a:rPr>
              <a:t>Covers people, communities, systems, infrastructure.</a:t>
            </a:r>
          </a:p>
          <a:p>
            <a:pPr marL="682625" indent="-682625" algn="just">
              <a:buFont typeface="Wingdings" pitchFamily="2" charset="2"/>
              <a:buChar char="q"/>
              <a:tabLst>
                <a:tab pos="623888" algn="l"/>
              </a:tabLst>
            </a:pPr>
            <a:endParaRPr lang="en-US" dirty="0"/>
          </a:p>
        </p:txBody>
      </p:sp>
      <p:sp>
        <p:nvSpPr>
          <p:cNvPr id="5" name="Rectangle 3"/>
          <p:cNvSpPr>
            <a:spLocks noChangeArrowheads="1"/>
          </p:cNvSpPr>
          <p:nvPr/>
        </p:nvSpPr>
        <p:spPr bwMode="auto">
          <a:xfrm>
            <a:off x="1041009" y="729960"/>
            <a:ext cx="748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lnSpc>
                <a:spcPct val="150000"/>
              </a:lnSpc>
              <a:defRPr/>
            </a:pPr>
            <a:r>
              <a:rPr lang="en-US" sz="3200" b="1" dirty="0" smtClean="0">
                <a:solidFill>
                  <a:srgbClr val="002060"/>
                </a:solidFill>
                <a:latin typeface="Myanmar3" pitchFamily="18" charset="0"/>
                <a:ea typeface="Myanmar3" pitchFamily="18" charset="0"/>
                <a:cs typeface="Arial" panose="020B0604020202020204" pitchFamily="34" charset="0"/>
              </a:rPr>
              <a:t>Resilience</a:t>
            </a:r>
            <a:endParaRPr lang="en-US" sz="3200" dirty="0">
              <a:solidFill>
                <a:srgbClr val="002060"/>
              </a:solidFill>
              <a:latin typeface="Myanmar3" pitchFamily="18" charset="0"/>
              <a:ea typeface="Myanmar3" pitchFamily="18" charset="0"/>
              <a:cs typeface="Arial" panose="020B0604020202020204" pitchFamily="34" charset="0"/>
            </a:endParaRPr>
          </a:p>
        </p:txBody>
      </p:sp>
    </p:spTree>
    <p:extLst>
      <p:ext uri="{BB962C8B-B14F-4D97-AF65-F5344CB8AC3E}">
        <p14:creationId xmlns:p14="http://schemas.microsoft.com/office/powerpoint/2010/main" xmlns="" val="269584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16386" name="AutoShape 1026"/>
          <p:cNvSpPr>
            <a:spLocks noChangeArrowheads="1"/>
          </p:cNvSpPr>
          <p:nvPr/>
        </p:nvSpPr>
        <p:spPr bwMode="auto">
          <a:xfrm flipV="1">
            <a:off x="7620000" y="2133600"/>
            <a:ext cx="457200" cy="533400"/>
          </a:xfrm>
          <a:prstGeom prst="downArrow">
            <a:avLst>
              <a:gd name="adj1" fmla="val 50000"/>
              <a:gd name="adj2" fmla="val 29167"/>
            </a:avLst>
          </a:prstGeom>
          <a:solidFill>
            <a:schemeClr val="accent3">
              <a:lumMod val="90000"/>
            </a:schemeClr>
          </a:solidFill>
          <a:ln w="38100">
            <a:solidFill>
              <a:srgbClr val="FFFFFF"/>
            </a:solidFill>
            <a:miter lim="800000"/>
            <a:headEnd/>
            <a:tailEnd/>
          </a:ln>
        </p:spPr>
        <p:txBody>
          <a:bodyPr wrap="none" anchor="ctr"/>
          <a:lstStyle/>
          <a:p>
            <a:pPr eaLnBrk="0" fontAlgn="base" hangingPunct="0">
              <a:spcBef>
                <a:spcPct val="0"/>
              </a:spcBef>
              <a:spcAft>
                <a:spcPct val="0"/>
              </a:spcAft>
            </a:pPr>
            <a:endParaRPr lang="en-US" sz="2400" smtClean="0">
              <a:solidFill>
                <a:srgbClr val="FFFFFF"/>
              </a:solidFill>
            </a:endParaRPr>
          </a:p>
        </p:txBody>
      </p:sp>
      <p:sp>
        <p:nvSpPr>
          <p:cNvPr id="16387" name="AutoShape 1027"/>
          <p:cNvSpPr>
            <a:spLocks noChangeArrowheads="1"/>
          </p:cNvSpPr>
          <p:nvPr/>
        </p:nvSpPr>
        <p:spPr bwMode="auto">
          <a:xfrm>
            <a:off x="838200" y="4800600"/>
            <a:ext cx="457200" cy="533400"/>
          </a:xfrm>
          <a:prstGeom prst="downArrow">
            <a:avLst>
              <a:gd name="adj1" fmla="val 50000"/>
              <a:gd name="adj2" fmla="val 29167"/>
            </a:avLst>
          </a:prstGeom>
          <a:solidFill>
            <a:schemeClr val="accent3">
              <a:lumMod val="90000"/>
            </a:schemeClr>
          </a:solidFill>
          <a:ln w="38100">
            <a:solidFill>
              <a:srgbClr val="FFFFFF"/>
            </a:solidFill>
            <a:miter lim="800000"/>
            <a:headEnd/>
            <a:tailEnd/>
          </a:ln>
        </p:spPr>
        <p:txBody>
          <a:bodyPr wrap="none" anchor="ctr"/>
          <a:lstStyle/>
          <a:p>
            <a:pPr eaLnBrk="0" fontAlgn="base" hangingPunct="0">
              <a:spcBef>
                <a:spcPct val="0"/>
              </a:spcBef>
              <a:spcAft>
                <a:spcPct val="0"/>
              </a:spcAft>
            </a:pPr>
            <a:endParaRPr lang="en-US" sz="2400" smtClean="0">
              <a:solidFill>
                <a:srgbClr val="FFFFFF"/>
              </a:solidFill>
            </a:endParaRPr>
          </a:p>
        </p:txBody>
      </p:sp>
      <p:sp>
        <p:nvSpPr>
          <p:cNvPr id="16388" name="Freeform 1028"/>
          <p:cNvSpPr>
            <a:spLocks/>
          </p:cNvSpPr>
          <p:nvPr/>
        </p:nvSpPr>
        <p:spPr bwMode="auto">
          <a:xfrm>
            <a:off x="1962150" y="1822450"/>
            <a:ext cx="5010150" cy="2578100"/>
          </a:xfrm>
          <a:custGeom>
            <a:avLst/>
            <a:gdLst>
              <a:gd name="T0" fmla="*/ 0 w 3156"/>
              <a:gd name="T1" fmla="*/ 2147483647 h 1624"/>
              <a:gd name="T2" fmla="*/ 2147483647 w 3156"/>
              <a:gd name="T3" fmla="*/ 2147483647 h 1624"/>
              <a:gd name="T4" fmla="*/ 2147483647 w 3156"/>
              <a:gd name="T5" fmla="*/ 0 h 1624"/>
              <a:gd name="T6" fmla="*/ 2147483647 w 3156"/>
              <a:gd name="T7" fmla="*/ 2147483647 h 1624"/>
              <a:gd name="T8" fmla="*/ 0 60000 65536"/>
              <a:gd name="T9" fmla="*/ 0 60000 65536"/>
              <a:gd name="T10" fmla="*/ 0 60000 65536"/>
              <a:gd name="T11" fmla="*/ 0 60000 65536"/>
              <a:gd name="T12" fmla="*/ 0 w 3156"/>
              <a:gd name="T13" fmla="*/ 0 h 1624"/>
              <a:gd name="T14" fmla="*/ 3156 w 3156"/>
              <a:gd name="T15" fmla="*/ 1624 h 1624"/>
            </a:gdLst>
            <a:ahLst/>
            <a:cxnLst>
              <a:cxn ang="T8">
                <a:pos x="T0" y="T1"/>
              </a:cxn>
              <a:cxn ang="T9">
                <a:pos x="T2" y="T3"/>
              </a:cxn>
              <a:cxn ang="T10">
                <a:pos x="T4" y="T5"/>
              </a:cxn>
              <a:cxn ang="T11">
                <a:pos x="T6" y="T7"/>
              </a:cxn>
            </a:cxnLst>
            <a:rect l="T12" t="T13" r="T14" b="T15"/>
            <a:pathLst>
              <a:path w="3156" h="1624">
                <a:moveTo>
                  <a:pt x="0" y="1624"/>
                </a:moveTo>
                <a:lnTo>
                  <a:pt x="5" y="699"/>
                </a:lnTo>
                <a:lnTo>
                  <a:pt x="3132" y="0"/>
                </a:lnTo>
                <a:lnTo>
                  <a:pt x="3156" y="940"/>
                </a:lnTo>
              </a:path>
            </a:pathLst>
          </a:custGeom>
          <a:noFill/>
          <a:ln w="762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fontAlgn="base" hangingPunct="0">
              <a:spcBef>
                <a:spcPct val="0"/>
              </a:spcBef>
              <a:spcAft>
                <a:spcPct val="0"/>
              </a:spcAft>
            </a:pPr>
            <a:endParaRPr lang="en-US" sz="2400" smtClean="0">
              <a:solidFill>
                <a:schemeClr val="bg2"/>
              </a:solidFill>
            </a:endParaRPr>
          </a:p>
        </p:txBody>
      </p:sp>
      <p:sp>
        <p:nvSpPr>
          <p:cNvPr id="279557" name="Rectangle 1029"/>
          <p:cNvSpPr>
            <a:spLocks noChangeArrowheads="1"/>
          </p:cNvSpPr>
          <p:nvPr/>
        </p:nvSpPr>
        <p:spPr bwMode="auto">
          <a:xfrm>
            <a:off x="1381578" y="377370"/>
            <a:ext cx="6210300" cy="609600"/>
          </a:xfrm>
          <a:prstGeom prst="rect">
            <a:avLst/>
          </a:prstGeom>
          <a:noFill/>
          <a:ln w="9525">
            <a:noFill/>
            <a:miter lim="800000"/>
            <a:headEnd/>
            <a:tailEnd/>
          </a:ln>
          <a:effectLst/>
        </p:spPr>
        <p:txBody>
          <a:bodyPr anchor="ctr" anchorCtr="1"/>
          <a:lstStyle/>
          <a:p>
            <a:pPr algn="ctr" eaLnBrk="0" fontAlgn="base" hangingPunct="0">
              <a:spcBef>
                <a:spcPct val="50000"/>
              </a:spcBef>
              <a:spcAft>
                <a:spcPct val="0"/>
              </a:spcAft>
              <a:defRPr/>
            </a:pPr>
            <a:r>
              <a:rPr lang="en-US" sz="3200" b="1" dirty="0" smtClean="0">
                <a:solidFill>
                  <a:schemeClr val="bg2"/>
                </a:solidFill>
                <a:latin typeface="Myanmar3" pitchFamily="18" charset="0"/>
              </a:rPr>
              <a:t>Living with Risk: a Disaster</a:t>
            </a:r>
            <a:r>
              <a:rPr lang="en-US" sz="2400" b="1" dirty="0" smtClean="0">
                <a:solidFill>
                  <a:schemeClr val="bg2"/>
                </a:solidFill>
                <a:latin typeface="Myanmar3" pitchFamily="18" charset="0"/>
              </a:rPr>
              <a:t> </a:t>
            </a:r>
            <a:endParaRPr lang="en-US" sz="2400" b="1" dirty="0">
              <a:solidFill>
                <a:schemeClr val="bg2"/>
              </a:solidFill>
              <a:latin typeface="Myanmar3" pitchFamily="18" charset="0"/>
            </a:endParaRPr>
          </a:p>
        </p:txBody>
      </p:sp>
      <p:sp>
        <p:nvSpPr>
          <p:cNvPr id="279558" name="Rectangle 1030"/>
          <p:cNvSpPr>
            <a:spLocks noChangeArrowheads="1"/>
          </p:cNvSpPr>
          <p:nvPr/>
        </p:nvSpPr>
        <p:spPr bwMode="auto">
          <a:xfrm>
            <a:off x="533400" y="3733800"/>
            <a:ext cx="2819400" cy="1143000"/>
          </a:xfrm>
          <a:prstGeom prst="rect">
            <a:avLst/>
          </a:prstGeom>
          <a:solidFill>
            <a:schemeClr val="accent1">
              <a:lumMod val="75000"/>
            </a:schemeClr>
          </a:solidFill>
          <a:ln w="9525">
            <a:solidFill>
              <a:srgbClr val="000000"/>
            </a:solidFill>
            <a:miter lim="800000"/>
            <a:headEnd/>
            <a:tailEnd/>
          </a:ln>
          <a:effectLst>
            <a:outerShdw dist="107763" dir="2700000" algn="ctr" rotWithShape="0">
              <a:schemeClr val="bg2"/>
            </a:outerShdw>
          </a:effectLst>
        </p:spPr>
        <p:txBody>
          <a:bodyPr anchor="ctr" anchorCtr="1"/>
          <a:lstStyle/>
          <a:p>
            <a:pPr algn="ctr" eaLnBrk="0" fontAlgn="base" hangingPunct="0">
              <a:spcBef>
                <a:spcPct val="50000"/>
              </a:spcBef>
              <a:spcAft>
                <a:spcPct val="0"/>
              </a:spcAft>
              <a:defRPr/>
            </a:pPr>
            <a:r>
              <a:rPr lang="en-US" sz="2200" b="1" dirty="0" smtClean="0">
                <a:solidFill>
                  <a:srgbClr val="FFFF66"/>
                </a:solidFill>
                <a:latin typeface="Myanmar3" pitchFamily="18" charset="0"/>
              </a:rPr>
              <a:t>Increased demands from community</a:t>
            </a:r>
            <a:endParaRPr lang="en-US" sz="2200" b="1" dirty="0">
              <a:solidFill>
                <a:srgbClr val="FFFF66"/>
              </a:solidFill>
              <a:latin typeface="Myanmar3" pitchFamily="18" charset="0"/>
            </a:endParaRPr>
          </a:p>
        </p:txBody>
      </p:sp>
      <p:sp>
        <p:nvSpPr>
          <p:cNvPr id="279560" name="Rectangle 1032"/>
          <p:cNvSpPr>
            <a:spLocks noChangeArrowheads="1"/>
          </p:cNvSpPr>
          <p:nvPr/>
        </p:nvSpPr>
        <p:spPr bwMode="auto">
          <a:xfrm>
            <a:off x="5562600" y="2514600"/>
            <a:ext cx="2819400" cy="1143000"/>
          </a:xfrm>
          <a:prstGeom prst="rect">
            <a:avLst/>
          </a:prstGeom>
          <a:solidFill>
            <a:schemeClr val="accent5">
              <a:lumMod val="50000"/>
            </a:schemeClr>
          </a:solidFill>
          <a:ln w="9525">
            <a:solidFill>
              <a:srgbClr val="000000"/>
            </a:solidFill>
            <a:miter lim="800000"/>
            <a:headEnd/>
            <a:tailEnd/>
          </a:ln>
          <a:effectLst>
            <a:outerShdw dist="107763" dir="2700000" algn="ctr" rotWithShape="0">
              <a:schemeClr val="bg2"/>
            </a:outerShdw>
          </a:effectLst>
        </p:spPr>
        <p:txBody>
          <a:bodyPr anchor="ctr" anchorCtr="1"/>
          <a:lstStyle/>
          <a:p>
            <a:pPr algn="ctr" eaLnBrk="0" fontAlgn="base" hangingPunct="0">
              <a:lnSpc>
                <a:spcPct val="120000"/>
              </a:lnSpc>
              <a:spcBef>
                <a:spcPct val="50000"/>
              </a:spcBef>
              <a:spcAft>
                <a:spcPct val="0"/>
              </a:spcAft>
              <a:defRPr/>
            </a:pPr>
            <a:r>
              <a:rPr lang="en-US" sz="2200" b="1" dirty="0">
                <a:solidFill>
                  <a:srgbClr val="FFFF66"/>
                </a:solidFill>
                <a:latin typeface="Myanmar3" pitchFamily="18" charset="0"/>
              </a:rPr>
              <a:t>D</a:t>
            </a:r>
            <a:r>
              <a:rPr lang="en-US" sz="2200" b="1" dirty="0" smtClean="0">
                <a:solidFill>
                  <a:srgbClr val="FFFF66"/>
                </a:solidFill>
                <a:latin typeface="Myanmar3" pitchFamily="18" charset="0"/>
              </a:rPr>
              <a:t>ecreased capabilities of community</a:t>
            </a:r>
            <a:endParaRPr lang="en-US" sz="2200" b="1" dirty="0">
              <a:solidFill>
                <a:srgbClr val="FFFF66"/>
              </a:solidFill>
              <a:latin typeface="Myanmar3" pitchFamily="18" charset="0"/>
            </a:endParaRPr>
          </a:p>
        </p:txBody>
      </p:sp>
      <p:sp>
        <p:nvSpPr>
          <p:cNvPr id="16393" name="Line 1033"/>
          <p:cNvSpPr>
            <a:spLocks noChangeShapeType="1"/>
          </p:cNvSpPr>
          <p:nvPr/>
        </p:nvSpPr>
        <p:spPr bwMode="auto">
          <a:xfrm>
            <a:off x="4419600" y="1828800"/>
            <a:ext cx="0" cy="4419600"/>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0"/>
              </a:spcBef>
              <a:spcAft>
                <a:spcPct val="0"/>
              </a:spcAft>
            </a:pPr>
            <a:endParaRPr lang="en-US" sz="2400" smtClean="0">
              <a:solidFill>
                <a:srgbClr val="FFFFFF"/>
              </a:solidFill>
            </a:endParaRPr>
          </a:p>
        </p:txBody>
      </p:sp>
      <p:sp>
        <p:nvSpPr>
          <p:cNvPr id="16394" name="AutoShape 1034" descr="White marble"/>
          <p:cNvSpPr>
            <a:spLocks noChangeArrowheads="1"/>
          </p:cNvSpPr>
          <p:nvPr/>
        </p:nvSpPr>
        <p:spPr bwMode="auto">
          <a:xfrm flipV="1">
            <a:off x="3733800" y="5257800"/>
            <a:ext cx="1371600" cy="10334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38100">
            <a:solidFill>
              <a:srgbClr val="000000"/>
            </a:solidFill>
            <a:miter lim="800000"/>
            <a:headEnd/>
            <a:tailEnd/>
          </a:ln>
        </p:spPr>
        <p:txBody>
          <a:bodyPr wrap="none" anchor="ctr"/>
          <a:lstStyle/>
          <a:p>
            <a:pPr eaLnBrk="0" fontAlgn="base" hangingPunct="0">
              <a:spcBef>
                <a:spcPct val="0"/>
              </a:spcBef>
              <a:spcAft>
                <a:spcPct val="0"/>
              </a:spcAft>
            </a:pPr>
            <a:endParaRPr lang="en-US" sz="2400" smtClean="0">
              <a:solidFill>
                <a:srgbClr val="FFFFFF"/>
              </a:solidFill>
            </a:endParaRPr>
          </a:p>
        </p:txBody>
      </p:sp>
      <p:sp>
        <p:nvSpPr>
          <p:cNvPr id="16395" name="Oval 1035"/>
          <p:cNvSpPr>
            <a:spLocks noChangeArrowheads="1"/>
          </p:cNvSpPr>
          <p:nvPr/>
        </p:nvSpPr>
        <p:spPr bwMode="auto">
          <a:xfrm>
            <a:off x="4210050" y="1828800"/>
            <a:ext cx="419100" cy="419100"/>
          </a:xfrm>
          <a:prstGeom prst="ellipse">
            <a:avLst/>
          </a:prstGeom>
          <a:gradFill rotWithShape="0">
            <a:gsLst>
              <a:gs pos="0">
                <a:srgbClr val="FFFFFF"/>
              </a:gs>
              <a:gs pos="100000">
                <a:srgbClr val="AAAAAA"/>
              </a:gs>
            </a:gsLst>
            <a:lin ang="2700000" scaled="1"/>
          </a:gradFill>
          <a:ln w="38100">
            <a:solidFill>
              <a:srgbClr val="000000"/>
            </a:solidFill>
            <a:round/>
            <a:headEnd/>
            <a:tailEnd/>
          </a:ln>
        </p:spPr>
        <p:txBody>
          <a:bodyPr wrap="none" anchor="ctr"/>
          <a:lstStyle/>
          <a:p>
            <a:pPr eaLnBrk="0" fontAlgn="base" hangingPunct="0">
              <a:spcBef>
                <a:spcPct val="0"/>
              </a:spcBef>
              <a:spcAft>
                <a:spcPct val="0"/>
              </a:spcAft>
            </a:pPr>
            <a:endParaRPr lang="en-US" sz="2400" smtClean="0">
              <a:solidFill>
                <a:srgbClr val="FFFFFF"/>
              </a:solidFill>
            </a:endParaRPr>
          </a:p>
        </p:txBody>
      </p:sp>
    </p:spTree>
    <p:extLst>
      <p:ext uri="{BB962C8B-B14F-4D97-AF65-F5344CB8AC3E}">
        <p14:creationId xmlns:p14="http://schemas.microsoft.com/office/powerpoint/2010/main" xmlns="" val="199409178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826" y="905109"/>
            <a:ext cx="7344228" cy="676953"/>
          </a:xfrm>
        </p:spPr>
        <p:txBody>
          <a:bodyPr>
            <a:noAutofit/>
          </a:bodyPr>
          <a:lstStyle/>
          <a:p>
            <a:pPr marL="0" indent="0">
              <a:lnSpc>
                <a:spcPct val="150000"/>
              </a:lnSpc>
              <a:spcBef>
                <a:spcPts val="600"/>
              </a:spcBef>
              <a:buNone/>
            </a:pPr>
            <a:r>
              <a:rPr lang="en-US" sz="2400" b="1" dirty="0" smtClean="0">
                <a:latin typeface="Myanmar3" pitchFamily="18" charset="0"/>
              </a:rPr>
              <a:t>To improve community resilience is to enhance their ability </a:t>
            </a:r>
            <a:endParaRPr lang="en-US" sz="2400" dirty="0" smtClean="0">
              <a:latin typeface="Myanmar3" pitchFamily="18" charset="0"/>
            </a:endParaRPr>
          </a:p>
        </p:txBody>
      </p:sp>
      <p:sp>
        <p:nvSpPr>
          <p:cNvPr id="2" name="Oval 1"/>
          <p:cNvSpPr/>
          <p:nvPr/>
        </p:nvSpPr>
        <p:spPr>
          <a:xfrm>
            <a:off x="3171370" y="1973946"/>
            <a:ext cx="2206171" cy="188685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latin typeface="Myanmar3" pitchFamily="18" charset="0"/>
              </a:rPr>
              <a:t>Stability</a:t>
            </a:r>
            <a:endParaRPr lang="en-US" sz="2200" b="1" dirty="0">
              <a:solidFill>
                <a:schemeClr val="tx1"/>
              </a:solidFill>
              <a:latin typeface="Myanmar3" pitchFamily="18" charset="0"/>
            </a:endParaRPr>
          </a:p>
        </p:txBody>
      </p:sp>
      <p:sp>
        <p:nvSpPr>
          <p:cNvPr id="5" name="Oval 4"/>
          <p:cNvSpPr/>
          <p:nvPr/>
        </p:nvSpPr>
        <p:spPr>
          <a:xfrm>
            <a:off x="2285995" y="3461646"/>
            <a:ext cx="2206171" cy="188685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latin typeface="Myanmar3" pitchFamily="18" charset="0"/>
              </a:rPr>
              <a:t>Responsiveness</a:t>
            </a:r>
            <a:endParaRPr lang="en-US" sz="2200" b="1" dirty="0">
              <a:solidFill>
                <a:schemeClr val="tx1"/>
              </a:solidFill>
              <a:latin typeface="Myanmar3" pitchFamily="18" charset="0"/>
            </a:endParaRPr>
          </a:p>
        </p:txBody>
      </p:sp>
      <p:sp>
        <p:nvSpPr>
          <p:cNvPr id="6" name="Oval 5"/>
          <p:cNvSpPr/>
          <p:nvPr/>
        </p:nvSpPr>
        <p:spPr>
          <a:xfrm>
            <a:off x="4085766" y="3461646"/>
            <a:ext cx="2206171" cy="188685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latin typeface="Myanmar3" pitchFamily="18" charset="0"/>
              </a:rPr>
              <a:t>Adaptive capacity</a:t>
            </a:r>
            <a:endParaRPr lang="en-US" sz="2200" b="1" dirty="0">
              <a:solidFill>
                <a:schemeClr val="tx1"/>
              </a:solidFill>
              <a:latin typeface="Myanmar3" pitchFamily="18" charset="0"/>
            </a:endParaRPr>
          </a:p>
        </p:txBody>
      </p:sp>
      <p:sp>
        <p:nvSpPr>
          <p:cNvPr id="7" name="Content Placeholder 2"/>
          <p:cNvSpPr txBox="1">
            <a:spLocks/>
          </p:cNvSpPr>
          <p:nvPr/>
        </p:nvSpPr>
        <p:spPr>
          <a:xfrm>
            <a:off x="5363029" y="2070893"/>
            <a:ext cx="3374571" cy="1180307"/>
          </a:xfrm>
          <a:prstGeom prst="rect">
            <a:avLst/>
          </a:prstGeom>
          <a:solidFill>
            <a:schemeClr val="accent2">
              <a:lumMod val="60000"/>
              <a:lumOff val="4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600"/>
              </a:spcBef>
              <a:buNone/>
            </a:pPr>
            <a:r>
              <a:rPr lang="en-US" sz="2200" dirty="0" smtClean="0">
                <a:latin typeface="Myanmar3" pitchFamily="18" charset="0"/>
              </a:rPr>
              <a:t>the </a:t>
            </a:r>
            <a:r>
              <a:rPr lang="en-US" sz="2200" dirty="0">
                <a:latin typeface="Myanmar3" pitchFamily="18" charset="0"/>
              </a:rPr>
              <a:t>ability to withstand shocks or disasters</a:t>
            </a:r>
            <a:r>
              <a:rPr lang="en-US" sz="2200" b="1" dirty="0">
                <a:latin typeface="Myanmar3" pitchFamily="18" charset="0"/>
              </a:rPr>
              <a:t> </a:t>
            </a:r>
            <a:endParaRPr lang="en-US" sz="2200" dirty="0" smtClean="0">
              <a:latin typeface="Myanmar3" pitchFamily="18" charset="0"/>
            </a:endParaRPr>
          </a:p>
        </p:txBody>
      </p:sp>
      <p:sp>
        <p:nvSpPr>
          <p:cNvPr id="8" name="Content Placeholder 2"/>
          <p:cNvSpPr txBox="1">
            <a:spLocks/>
          </p:cNvSpPr>
          <p:nvPr/>
        </p:nvSpPr>
        <p:spPr>
          <a:xfrm>
            <a:off x="159654" y="5355759"/>
            <a:ext cx="3904343" cy="1306297"/>
          </a:xfrm>
          <a:prstGeom prst="rect">
            <a:avLst/>
          </a:prstGeom>
          <a:solidFill>
            <a:schemeClr val="accent4">
              <a:lumMod val="60000"/>
              <a:lumOff val="4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600"/>
              </a:spcBef>
              <a:buNone/>
            </a:pPr>
            <a:r>
              <a:rPr lang="en-US" sz="2000" dirty="0" smtClean="0">
                <a:latin typeface="Myanmar3" pitchFamily="18" charset="0"/>
              </a:rPr>
              <a:t>the </a:t>
            </a:r>
            <a:r>
              <a:rPr lang="en-US" sz="2000" dirty="0">
                <a:latin typeface="Myanmar3" pitchFamily="18" charset="0"/>
              </a:rPr>
              <a:t>ability to recover after sustaining losses from a shock or disaster</a:t>
            </a:r>
            <a:endParaRPr lang="en-US" sz="2000" dirty="0" smtClean="0">
              <a:latin typeface="Myanmar3" pitchFamily="18" charset="0"/>
            </a:endParaRPr>
          </a:p>
        </p:txBody>
      </p:sp>
      <p:sp>
        <p:nvSpPr>
          <p:cNvPr id="9" name="Content Placeholder 2"/>
          <p:cNvSpPr txBox="1">
            <a:spLocks/>
          </p:cNvSpPr>
          <p:nvPr/>
        </p:nvSpPr>
        <p:spPr>
          <a:xfrm>
            <a:off x="4789713" y="5377531"/>
            <a:ext cx="4223657" cy="1270012"/>
          </a:xfrm>
          <a:prstGeom prst="rect">
            <a:avLst/>
          </a:prstGeom>
          <a:solidFill>
            <a:schemeClr val="accent6">
              <a:lumMod val="60000"/>
              <a:lumOff val="4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20000"/>
              </a:lnSpc>
              <a:buNone/>
            </a:pPr>
            <a:r>
              <a:rPr lang="en-US" sz="2200" dirty="0" smtClean="0">
                <a:latin typeface="Myanmar3" pitchFamily="18" charset="0"/>
              </a:rPr>
              <a:t>the </a:t>
            </a:r>
            <a:r>
              <a:rPr lang="en-US" sz="2200" dirty="0">
                <a:latin typeface="Myanmar3" pitchFamily="18" charset="0"/>
              </a:rPr>
              <a:t>ability to learn and change </a:t>
            </a:r>
            <a:r>
              <a:rPr lang="en-US" sz="2200" dirty="0" smtClean="0">
                <a:latin typeface="Myanmar3" pitchFamily="18" charset="0"/>
              </a:rPr>
              <a:t>behavior </a:t>
            </a:r>
            <a:r>
              <a:rPr lang="en-US" sz="2200" dirty="0">
                <a:latin typeface="Myanmar3" pitchFamily="18" charset="0"/>
              </a:rPr>
              <a:t>or </a:t>
            </a:r>
            <a:r>
              <a:rPr lang="en-US" sz="2200" dirty="0" smtClean="0">
                <a:latin typeface="Myanmar3" pitchFamily="18" charset="0"/>
              </a:rPr>
              <a:t>increasing </a:t>
            </a:r>
            <a:r>
              <a:rPr lang="en-US" sz="2200" dirty="0">
                <a:latin typeface="Myanmar3" pitchFamily="18" charset="0"/>
              </a:rPr>
              <a:t>future </a:t>
            </a:r>
            <a:r>
              <a:rPr lang="en-US" sz="2200" dirty="0" smtClean="0">
                <a:latin typeface="Myanmar3" pitchFamily="18" charset="0"/>
              </a:rPr>
              <a:t>ability</a:t>
            </a:r>
            <a:endParaRPr lang="en-US" sz="2200" dirty="0">
              <a:latin typeface="Myanmar3" pitchFamily="18" charset="0"/>
            </a:endParaRPr>
          </a:p>
        </p:txBody>
      </p:sp>
    </p:spTree>
    <p:extLst>
      <p:ext uri="{BB962C8B-B14F-4D97-AF65-F5344CB8AC3E}">
        <p14:creationId xmlns:p14="http://schemas.microsoft.com/office/powerpoint/2010/main" xmlns="" val="2815259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3937" y="2806629"/>
            <a:ext cx="728436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yanmar3" pitchFamily="18" charset="0"/>
              </a:rPr>
              <a:t>Why is </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yanmar3" pitchFamily="18" charset="0"/>
              </a:rPr>
              <a:t>R</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yanmar3" pitchFamily="18" charset="0"/>
              </a:rPr>
              <a:t>esilience Important</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yanmar3" pitchFamily="18" charset="0"/>
            </a:endParaRPr>
          </a:p>
        </p:txBody>
      </p:sp>
    </p:spTree>
    <p:extLst>
      <p:ext uri="{BB962C8B-B14F-4D97-AF65-F5344CB8AC3E}">
        <p14:creationId xmlns:p14="http://schemas.microsoft.com/office/powerpoint/2010/main" xmlns="" val="204678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1"/>
          <p:cNvSpPr/>
          <p:nvPr/>
        </p:nvSpPr>
        <p:spPr>
          <a:xfrm>
            <a:off x="109357" y="0"/>
            <a:ext cx="4636806" cy="6858000"/>
          </a:xfrm>
          <a:prstGeom prst="rect">
            <a:avLst/>
          </a:prstGeom>
          <a:blipFill>
            <a:blip r:embed="rId2" cstate="print"/>
            <a:stretch>
              <a:fillRect/>
            </a:stretch>
          </a:blipFill>
        </p:spPr>
        <p:txBody>
          <a:bodyPr wrap="square" lIns="0" tIns="0" rIns="0" bIns="0" rtlCol="0">
            <a:noAutofit/>
          </a:bodyPr>
          <a:lstStyle/>
          <a:p>
            <a:endParaRPr/>
          </a:p>
        </p:txBody>
      </p:sp>
      <p:sp>
        <p:nvSpPr>
          <p:cNvPr id="9" name="object 10"/>
          <p:cNvSpPr txBox="1"/>
          <p:nvPr/>
        </p:nvSpPr>
        <p:spPr>
          <a:xfrm>
            <a:off x="5228952" y="946928"/>
            <a:ext cx="3595732" cy="2783243"/>
          </a:xfrm>
          <a:prstGeom prst="rect">
            <a:avLst/>
          </a:prstGeom>
        </p:spPr>
        <p:txBody>
          <a:bodyPr vert="horz" wrap="square" lIns="0" tIns="0" rIns="0" bIns="0" rtlCol="0">
            <a:noAutofit/>
          </a:bodyPr>
          <a:lstStyle/>
          <a:p>
            <a:pPr marL="12700" marR="12700" algn="just">
              <a:lnSpc>
                <a:spcPct val="150000"/>
              </a:lnSpc>
            </a:pPr>
            <a:r>
              <a:rPr sz="2400" spc="-25" smtClean="0">
                <a:latin typeface="Myanmar3" pitchFamily="18" charset="0"/>
                <a:cs typeface="Arial" pitchFamily="34" charset="0"/>
              </a:rPr>
              <a:t>One</a:t>
            </a:r>
            <a:r>
              <a:rPr sz="2400" spc="-20" smtClean="0">
                <a:latin typeface="Myanmar3" pitchFamily="18" charset="0"/>
                <a:cs typeface="Arial" pitchFamily="34" charset="0"/>
              </a:rPr>
              <a:t>of</a:t>
            </a:r>
            <a:r>
              <a:rPr sz="2400" spc="-5" smtClean="0">
                <a:latin typeface="Myanmar3" pitchFamily="18" charset="0"/>
                <a:cs typeface="Arial" pitchFamily="34" charset="0"/>
              </a:rPr>
              <a:t> </a:t>
            </a:r>
            <a:r>
              <a:rPr sz="2400" spc="-20" dirty="0" smtClean="0">
                <a:latin typeface="Myanmar3" pitchFamily="18" charset="0"/>
                <a:cs typeface="Arial" pitchFamily="34" charset="0"/>
              </a:rPr>
              <a:t>the </a:t>
            </a:r>
            <a:r>
              <a:rPr sz="2400" spc="-30" dirty="0" smtClean="0">
                <a:latin typeface="Myanmar3" pitchFamily="18" charset="0"/>
                <a:cs typeface="Arial" pitchFamily="34" charset="0"/>
              </a:rPr>
              <a:t>mo</a:t>
            </a:r>
            <a:r>
              <a:rPr sz="2400" spc="-70" dirty="0" smtClean="0">
                <a:latin typeface="Myanmar3" pitchFamily="18" charset="0"/>
                <a:cs typeface="Arial" pitchFamily="34" charset="0"/>
              </a:rPr>
              <a:t>s</a:t>
            </a:r>
            <a:r>
              <a:rPr sz="2400" spc="-15" dirty="0" smtClean="0">
                <a:latin typeface="Myanmar3" pitchFamily="18" charset="0"/>
                <a:cs typeface="Arial" pitchFamily="34" charset="0"/>
              </a:rPr>
              <a:t>t</a:t>
            </a:r>
            <a:r>
              <a:rPr sz="2400" spc="-20" dirty="0" smtClean="0">
                <a:latin typeface="Myanmar3" pitchFamily="18" charset="0"/>
                <a:cs typeface="Arial" pitchFamily="34" charset="0"/>
              </a:rPr>
              <a:t> vuln</a:t>
            </a:r>
            <a:r>
              <a:rPr sz="2400" spc="-10" dirty="0" smtClean="0">
                <a:latin typeface="Myanmar3" pitchFamily="18" charset="0"/>
                <a:cs typeface="Arial" pitchFamily="34" charset="0"/>
              </a:rPr>
              <a:t>e</a:t>
            </a:r>
            <a:r>
              <a:rPr sz="2400" spc="-90" dirty="0" smtClean="0">
                <a:latin typeface="Myanmar3" pitchFamily="18" charset="0"/>
                <a:cs typeface="Arial" pitchFamily="34" charset="0"/>
              </a:rPr>
              <a:t>r</a:t>
            </a:r>
            <a:r>
              <a:rPr sz="2400" spc="-20" dirty="0" smtClean="0">
                <a:latin typeface="Myanmar3" pitchFamily="18" charset="0"/>
                <a:cs typeface="Arial" pitchFamily="34" charset="0"/>
              </a:rPr>
              <a:t>able</a:t>
            </a:r>
            <a:r>
              <a:rPr sz="2400" spc="-15" dirty="0" smtClean="0">
                <a:latin typeface="Myanmar3" pitchFamily="18" charset="0"/>
                <a:cs typeface="Arial" pitchFamily="34" charset="0"/>
              </a:rPr>
              <a:t> </a:t>
            </a:r>
            <a:r>
              <a:rPr sz="2400" spc="-55" dirty="0" smtClean="0">
                <a:latin typeface="Myanmar3" pitchFamily="18" charset="0"/>
                <a:cs typeface="Arial" pitchFamily="34" charset="0"/>
              </a:rPr>
              <a:t>c</a:t>
            </a:r>
            <a:r>
              <a:rPr sz="2400" spc="-25" dirty="0" smtClean="0">
                <a:latin typeface="Myanmar3" pitchFamily="18" charset="0"/>
                <a:cs typeface="Arial" pitchFamily="34" charset="0"/>
              </a:rPr>
              <a:t>ou</a:t>
            </a:r>
            <a:r>
              <a:rPr sz="2400" spc="-60" dirty="0" smtClean="0">
                <a:latin typeface="Myanmar3" pitchFamily="18" charset="0"/>
                <a:cs typeface="Arial" pitchFamily="34" charset="0"/>
              </a:rPr>
              <a:t>n</a:t>
            </a:r>
            <a:r>
              <a:rPr sz="2400" spc="-15" dirty="0" smtClean="0">
                <a:latin typeface="Myanmar3" pitchFamily="18" charset="0"/>
                <a:cs typeface="Arial" pitchFamily="34" charset="0"/>
              </a:rPr>
              <a:t>tries in t</a:t>
            </a:r>
            <a:r>
              <a:rPr sz="2400" spc="-35" dirty="0" smtClean="0">
                <a:latin typeface="Myanmar3" pitchFamily="18" charset="0"/>
                <a:cs typeface="Arial" pitchFamily="34" charset="0"/>
              </a:rPr>
              <a:t>h</a:t>
            </a:r>
            <a:r>
              <a:rPr sz="2400" spc="-20" dirty="0" smtClean="0">
                <a:latin typeface="Myanmar3" pitchFamily="18" charset="0"/>
                <a:cs typeface="Arial" pitchFamily="34" charset="0"/>
              </a:rPr>
              <a:t>e</a:t>
            </a:r>
            <a:r>
              <a:rPr sz="2400" spc="-5" dirty="0" smtClean="0">
                <a:latin typeface="Myanmar3" pitchFamily="18" charset="0"/>
                <a:cs typeface="Arial" pitchFamily="34" charset="0"/>
              </a:rPr>
              <a:t> </a:t>
            </a:r>
            <a:r>
              <a:rPr sz="2400" spc="-65" dirty="0" smtClean="0">
                <a:latin typeface="Myanmar3" pitchFamily="18" charset="0"/>
                <a:cs typeface="Arial" pitchFamily="34" charset="0"/>
              </a:rPr>
              <a:t>w</a:t>
            </a:r>
            <a:r>
              <a:rPr sz="2400" spc="-20" dirty="0" smtClean="0">
                <a:latin typeface="Myanmar3" pitchFamily="18" charset="0"/>
                <a:cs typeface="Arial" pitchFamily="34" charset="0"/>
              </a:rPr>
              <a:t>orld </a:t>
            </a:r>
            <a:r>
              <a:rPr sz="2400" spc="-70" dirty="0" smtClean="0">
                <a:latin typeface="Myanmar3" pitchFamily="18" charset="0"/>
                <a:cs typeface="Arial" pitchFamily="34" charset="0"/>
              </a:rPr>
              <a:t>t</a:t>
            </a:r>
            <a:r>
              <a:rPr sz="2400" spc="0" dirty="0" smtClean="0">
                <a:latin typeface="Myanmar3" pitchFamily="18" charset="0"/>
                <a:cs typeface="Arial" pitchFamily="34" charset="0"/>
              </a:rPr>
              <a:t>o</a:t>
            </a:r>
            <a:r>
              <a:rPr sz="2400" spc="-5" dirty="0" smtClean="0">
                <a:latin typeface="Myanmar3" pitchFamily="18" charset="0"/>
                <a:cs typeface="Arial" pitchFamily="34" charset="0"/>
              </a:rPr>
              <a:t> </a:t>
            </a:r>
            <a:r>
              <a:rPr sz="2400" spc="-55" dirty="0" smtClean="0">
                <a:latin typeface="Myanmar3" pitchFamily="18" charset="0"/>
                <a:cs typeface="Arial" pitchFamily="34" charset="0"/>
              </a:rPr>
              <a:t>e</a:t>
            </a:r>
            <a:r>
              <a:rPr sz="2400" spc="-75" dirty="0" smtClean="0">
                <a:latin typeface="Myanmar3" pitchFamily="18" charset="0"/>
                <a:cs typeface="Arial" pitchFamily="34" charset="0"/>
              </a:rPr>
              <a:t>f</a:t>
            </a:r>
            <a:r>
              <a:rPr sz="2400" spc="-135" dirty="0" smtClean="0">
                <a:latin typeface="Myanmar3" pitchFamily="18" charset="0"/>
                <a:cs typeface="Arial" pitchFamily="34" charset="0"/>
              </a:rPr>
              <a:t>f</a:t>
            </a:r>
            <a:r>
              <a:rPr sz="2400" spc="-20" dirty="0" smtClean="0">
                <a:latin typeface="Myanmar3" pitchFamily="18" charset="0"/>
                <a:cs typeface="Arial" pitchFamily="34" charset="0"/>
              </a:rPr>
              <a:t>ects</a:t>
            </a:r>
            <a:r>
              <a:rPr sz="2400" spc="-15" dirty="0" smtClean="0">
                <a:latin typeface="Myanmar3" pitchFamily="18" charset="0"/>
                <a:cs typeface="Arial" pitchFamily="34" charset="0"/>
              </a:rPr>
              <a:t> of</a:t>
            </a:r>
            <a:r>
              <a:rPr sz="2400" spc="-5" dirty="0" smtClean="0">
                <a:latin typeface="Myanmar3" pitchFamily="18" charset="0"/>
                <a:cs typeface="Arial" pitchFamily="34" charset="0"/>
              </a:rPr>
              <a:t> </a:t>
            </a:r>
            <a:r>
              <a:rPr sz="2400" spc="-25" dirty="0" smtClean="0">
                <a:latin typeface="Myanmar3" pitchFamily="18" charset="0"/>
                <a:cs typeface="Arial" pitchFamily="34" charset="0"/>
              </a:rPr>
              <a:t>C</a:t>
            </a:r>
            <a:r>
              <a:rPr lang="en-US" sz="2400" spc="-25" dirty="0" smtClean="0">
                <a:latin typeface="Myanmar3" pitchFamily="18" charset="0"/>
                <a:cs typeface="Arial" pitchFamily="34" charset="0"/>
              </a:rPr>
              <a:t>limate </a:t>
            </a:r>
            <a:r>
              <a:rPr sz="2400" spc="-25" dirty="0" smtClean="0">
                <a:latin typeface="Myanmar3" pitchFamily="18" charset="0"/>
                <a:cs typeface="Arial" pitchFamily="34" charset="0"/>
              </a:rPr>
              <a:t>C</a:t>
            </a:r>
            <a:r>
              <a:rPr lang="en-US" sz="2400" spc="-25" dirty="0" smtClean="0">
                <a:latin typeface="Myanmar3" pitchFamily="18" charset="0"/>
                <a:cs typeface="Arial" pitchFamily="34" charset="0"/>
              </a:rPr>
              <a:t>hange</a:t>
            </a:r>
            <a:endParaRPr sz="2400" dirty="0">
              <a:latin typeface="Myanmar3" pitchFamily="18" charset="0"/>
              <a:cs typeface="Arial" pitchFamily="34" charset="0"/>
            </a:endParaRPr>
          </a:p>
        </p:txBody>
      </p:sp>
      <p:sp>
        <p:nvSpPr>
          <p:cNvPr id="4" name="object 10"/>
          <p:cNvSpPr txBox="1"/>
          <p:nvPr/>
        </p:nvSpPr>
        <p:spPr>
          <a:xfrm>
            <a:off x="5138241" y="4689840"/>
            <a:ext cx="3795304" cy="2364104"/>
          </a:xfrm>
          <a:prstGeom prst="rect">
            <a:avLst/>
          </a:prstGeom>
        </p:spPr>
        <p:txBody>
          <a:bodyPr vert="horz" wrap="square" lIns="0" tIns="0" rIns="0" bIns="0" rtlCol="0">
            <a:noAutofit/>
          </a:bodyPr>
          <a:lstStyle/>
          <a:p>
            <a:pPr marL="12700" marR="12700" algn="just">
              <a:lnSpc>
                <a:spcPct val="150000"/>
              </a:lnSpc>
            </a:pPr>
            <a:r>
              <a:rPr lang="en-US" sz="2400" spc="-25" dirty="0" smtClean="0">
                <a:latin typeface="Myanmar3" pitchFamily="18" charset="0"/>
                <a:cs typeface="Arial" pitchFamily="34" charset="0"/>
              </a:rPr>
              <a:t>Livelihood and well-being of people in delta and dry zone is highly sensitive and vulnerable</a:t>
            </a:r>
            <a:endParaRPr sz="2400" dirty="0">
              <a:latin typeface="Myanmar3" pitchFamily="18" charset="0"/>
              <a:cs typeface="Arial" pitchFamily="34" charset="0"/>
            </a:endParaRPr>
          </a:p>
        </p:txBody>
      </p:sp>
      <p:sp>
        <p:nvSpPr>
          <p:cNvPr id="5" name="Title 1"/>
          <p:cNvSpPr>
            <a:spLocks noGrp="1"/>
          </p:cNvSpPr>
          <p:nvPr>
            <p:ph type="title"/>
          </p:nvPr>
        </p:nvSpPr>
        <p:spPr>
          <a:xfrm>
            <a:off x="3508423" y="193770"/>
            <a:ext cx="2769593" cy="575487"/>
          </a:xfr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sz="2400" b="1" dirty="0" smtClean="0">
                <a:solidFill>
                  <a:sysClr val="windowText" lastClr="000000"/>
                </a:solidFill>
                <a:latin typeface="Myanmar3" pitchFamily="18" charset="0"/>
                <a:cs typeface="Arial" panose="020B0604020202020204" pitchFamily="34" charset="0"/>
              </a:rPr>
              <a:t>Risk Profile</a:t>
            </a:r>
            <a:endParaRPr lang="en-US" sz="2400" b="1" dirty="0">
              <a:solidFill>
                <a:sysClr val="windowText" lastClr="000000"/>
              </a:solidFill>
              <a:latin typeface="Myanmar3" pitchFamily="18" charset="0"/>
              <a:cs typeface="Arial" panose="020B0604020202020204" pitchFamily="34" charset="0"/>
            </a:endParaRPr>
          </a:p>
        </p:txBody>
      </p:sp>
      <p:sp>
        <p:nvSpPr>
          <p:cNvPr id="6" name="object 10"/>
          <p:cNvSpPr txBox="1"/>
          <p:nvPr/>
        </p:nvSpPr>
        <p:spPr>
          <a:xfrm>
            <a:off x="5050971" y="2752182"/>
            <a:ext cx="4002313" cy="1761764"/>
          </a:xfrm>
          <a:prstGeom prst="rect">
            <a:avLst/>
          </a:prstGeom>
          <a:solidFill>
            <a:schemeClr val="accent2">
              <a:lumMod val="40000"/>
              <a:lumOff val="60000"/>
            </a:schemeClr>
          </a:solidFill>
        </p:spPr>
        <p:txBody>
          <a:bodyPr vert="horz" wrap="square" lIns="0" tIns="0" rIns="0" bIns="0" rtlCol="0">
            <a:noAutofit/>
          </a:bodyPr>
          <a:lstStyle/>
          <a:p>
            <a:pPr marL="12700" marR="12700" algn="ctr">
              <a:lnSpc>
                <a:spcPct val="130000"/>
              </a:lnSpc>
            </a:pPr>
            <a:r>
              <a:rPr lang="en-US" sz="2200" spc="-25" dirty="0" smtClean="0">
                <a:latin typeface="Myanmar3" pitchFamily="18" charset="0"/>
                <a:cs typeface="Arial" pitchFamily="34" charset="0"/>
              </a:rPr>
              <a:t>Drought, cyclone, earthquake intense rain, strong surge, flood landslide, extreme high temperature </a:t>
            </a:r>
            <a:endParaRPr sz="2200" dirty="0">
              <a:latin typeface="Myanmar3" pitchFamily="18" charset="0"/>
              <a:cs typeface="Arial" pitchFamily="34" charset="0"/>
            </a:endParaRPr>
          </a:p>
        </p:txBody>
      </p:sp>
    </p:spTree>
    <p:extLst>
      <p:ext uri="{BB962C8B-B14F-4D97-AF65-F5344CB8AC3E}">
        <p14:creationId xmlns:p14="http://schemas.microsoft.com/office/powerpoint/2010/main" xmlns="" val="1801952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944" t="10297" r="10519" b="8290"/>
          <a:stretch/>
        </p:blipFill>
        <p:spPr bwMode="auto">
          <a:xfrm>
            <a:off x="290289" y="972456"/>
            <a:ext cx="4107540" cy="520278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843" t="9860" r="10099" b="7512"/>
          <a:stretch/>
        </p:blipFill>
        <p:spPr bwMode="auto">
          <a:xfrm>
            <a:off x="4731657" y="972457"/>
            <a:ext cx="4115271" cy="5246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itle 1"/>
          <p:cNvSpPr>
            <a:spLocks noGrp="1"/>
          </p:cNvSpPr>
          <p:nvPr>
            <p:ph type="title"/>
          </p:nvPr>
        </p:nvSpPr>
        <p:spPr>
          <a:xfrm>
            <a:off x="3259776" y="150226"/>
            <a:ext cx="3442432" cy="633545"/>
          </a:xfr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sz="2400" b="1" dirty="0" smtClean="0">
                <a:solidFill>
                  <a:sysClr val="windowText" lastClr="000000"/>
                </a:solidFill>
                <a:latin typeface="Myanmar3" pitchFamily="18" charset="0"/>
                <a:cs typeface="Arial" panose="020B0604020202020204" pitchFamily="34" charset="0"/>
              </a:rPr>
              <a:t>2015 Disaster Effects</a:t>
            </a:r>
            <a:endParaRPr lang="en-US" sz="2400" b="1" dirty="0">
              <a:solidFill>
                <a:sysClr val="windowText" lastClr="000000"/>
              </a:solidFill>
              <a:latin typeface="Myanmar3" pitchFamily="18" charset="0"/>
              <a:cs typeface="Arial" panose="020B0604020202020204" pitchFamily="34" charset="0"/>
            </a:endParaRPr>
          </a:p>
        </p:txBody>
      </p:sp>
    </p:spTree>
    <p:extLst>
      <p:ext uri="{BB962C8B-B14F-4D97-AF65-F5344CB8AC3E}">
        <p14:creationId xmlns:p14="http://schemas.microsoft.com/office/powerpoint/2010/main" xmlns="" val="2871086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2369</TotalTime>
  <Words>2543</Words>
  <Application>Microsoft Office PowerPoint</Application>
  <PresentationFormat>On-screen Show (4:3)</PresentationFormat>
  <Paragraphs>449</Paragraphs>
  <Slides>31</Slides>
  <Notes>16</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Blank Presentation</vt:lpstr>
      <vt:lpstr>Slide 1</vt:lpstr>
      <vt:lpstr>Slide 2</vt:lpstr>
      <vt:lpstr>Slide 3</vt:lpstr>
      <vt:lpstr>Slide 4</vt:lpstr>
      <vt:lpstr>Slide 5</vt:lpstr>
      <vt:lpstr>Slide 6</vt:lpstr>
      <vt:lpstr>Slide 7</vt:lpstr>
      <vt:lpstr>Risk Profile</vt:lpstr>
      <vt:lpstr>2015 Disaster Effects</vt:lpstr>
      <vt:lpstr>2015 Disaster Effects</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hyeran.kim</dc:creator>
  <cp:lastModifiedBy>Dr. Zarni Minn</cp:lastModifiedBy>
  <cp:revision>395</cp:revision>
  <dcterms:created xsi:type="dcterms:W3CDTF">2015-02-04T10:45:50Z</dcterms:created>
  <dcterms:modified xsi:type="dcterms:W3CDTF">2016-11-01T02:12:32Z</dcterms:modified>
</cp:coreProperties>
</file>